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4"/>
  </p:notesMasterIdLst>
  <p:sldIdLst>
    <p:sldId id="256" r:id="rId5"/>
    <p:sldId id="261" r:id="rId6"/>
    <p:sldId id="393" r:id="rId7"/>
    <p:sldId id="328" r:id="rId8"/>
    <p:sldId id="332" r:id="rId9"/>
    <p:sldId id="330" r:id="rId10"/>
    <p:sldId id="401" r:id="rId11"/>
    <p:sldId id="333" r:id="rId12"/>
    <p:sldId id="349" r:id="rId13"/>
    <p:sldId id="392" r:id="rId14"/>
    <p:sldId id="390" r:id="rId15"/>
    <p:sldId id="389" r:id="rId16"/>
    <p:sldId id="391" r:id="rId17"/>
    <p:sldId id="327" r:id="rId18"/>
    <p:sldId id="350" r:id="rId19"/>
    <p:sldId id="316" r:id="rId20"/>
    <p:sldId id="395" r:id="rId21"/>
    <p:sldId id="340" r:id="rId22"/>
    <p:sldId id="399" r:id="rId23"/>
    <p:sldId id="400" r:id="rId24"/>
    <p:sldId id="362" r:id="rId25"/>
    <p:sldId id="356" r:id="rId26"/>
    <p:sldId id="397" r:id="rId27"/>
    <p:sldId id="398" r:id="rId28"/>
    <p:sldId id="360" r:id="rId29"/>
    <p:sldId id="335" r:id="rId30"/>
    <p:sldId id="359" r:id="rId31"/>
    <p:sldId id="323" r:id="rId32"/>
    <p:sldId id="290" r:id="rId33"/>
    <p:sldId id="386" r:id="rId34"/>
    <p:sldId id="375" r:id="rId35"/>
    <p:sldId id="366" r:id="rId36"/>
    <p:sldId id="387" r:id="rId37"/>
    <p:sldId id="371" r:id="rId38"/>
    <p:sldId id="388" r:id="rId39"/>
    <p:sldId id="396" r:id="rId40"/>
    <p:sldId id="273" r:id="rId41"/>
    <p:sldId id="394" r:id="rId42"/>
    <p:sldId id="364" r:id="rId43"/>
  </p:sldIdLst>
  <p:sldSz cx="9144000" cy="6858000" type="screen4x3"/>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1286A18-FF0E-E5BE-1F83-7FCB5791728E}" name="Dubbs, Thomas" initials="TD" userId="S::tdubbs@pa.gov::1fb5a820-ca86-44af-88cb-bfa40c67f620" providerId="AD"/>
  <p188:author id="{757331E3-F8BC-2757-E4C2-B9B0EEAC3C01}" name="Smith, Casey" initials="SC" userId="S::casesmith@pa.gov::d6575a36-4f85-4c43-9702-530081c18c9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73" autoAdjust="0"/>
  </p:normalViewPr>
  <p:slideViewPr>
    <p:cSldViewPr>
      <p:cViewPr varScale="1">
        <p:scale>
          <a:sx n="78" d="100"/>
          <a:sy n="78" d="100"/>
        </p:scale>
        <p:origin x="1594"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o</c:v>
                </c:pt>
              </c:strCache>
            </c:strRef>
          </c:tx>
          <c:spPr>
            <a:solidFill>
              <a:schemeClr val="accent1"/>
            </a:solidFill>
            <a:ln>
              <a:noFill/>
            </a:ln>
            <a:effectLst/>
          </c:spPr>
          <c:invertIfNegative val="0"/>
          <c:dLbls>
            <c:dLbl>
              <c:idx val="4"/>
              <c:layout>
                <c:manualLayout>
                  <c:x val="-1.3580090035221325E-16"/>
                  <c:y val="6.682237507767443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AD8-437E-8CE8-1218E69096C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c:v>
                </c:pt>
                <c:pt idx="1">
                  <c:v>2020-21</c:v>
                </c:pt>
                <c:pt idx="2">
                  <c:v>2021-22</c:v>
                </c:pt>
                <c:pt idx="3">
                  <c:v>2022-23</c:v>
                </c:pt>
                <c:pt idx="4">
                  <c:v>2023-24</c:v>
                </c:pt>
              </c:strCache>
            </c:strRef>
          </c:cat>
          <c:val>
            <c:numRef>
              <c:f>Sheet1!$B$2:$B$6</c:f>
              <c:numCache>
                <c:formatCode>#,##0</c:formatCode>
                <c:ptCount val="5"/>
                <c:pt idx="0">
                  <c:v>25979</c:v>
                </c:pt>
                <c:pt idx="1">
                  <c:v>41483</c:v>
                </c:pt>
                <c:pt idx="2">
                  <c:v>39846</c:v>
                </c:pt>
                <c:pt idx="3">
                  <c:v>40391</c:v>
                </c:pt>
                <c:pt idx="4">
                  <c:v>42607</c:v>
                </c:pt>
              </c:numCache>
            </c:numRef>
          </c:val>
          <c:extLst>
            <c:ext xmlns:c16="http://schemas.microsoft.com/office/drawing/2014/chart" uri="{C3380CC4-5D6E-409C-BE32-E72D297353CC}">
              <c16:uniqueId val="{00000000-F6AE-4F20-971D-C3BFFFF47EB4}"/>
            </c:ext>
          </c:extLst>
        </c:ser>
        <c:dLbls>
          <c:showLegendKey val="0"/>
          <c:showVal val="0"/>
          <c:showCatName val="0"/>
          <c:showSerName val="0"/>
          <c:showPercent val="0"/>
          <c:showBubbleSize val="0"/>
        </c:dLbls>
        <c:gapWidth val="106"/>
        <c:axId val="666037608"/>
        <c:axId val="666042528"/>
      </c:barChart>
      <c:catAx>
        <c:axId val="666037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42528"/>
        <c:crosses val="autoZero"/>
        <c:auto val="1"/>
        <c:lblAlgn val="ctr"/>
        <c:lblOffset val="100"/>
        <c:noMultiLvlLbl val="0"/>
      </c:catAx>
      <c:valAx>
        <c:axId val="666042528"/>
        <c:scaling>
          <c:orientation val="minMax"/>
          <c:min val="2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37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Lancaster</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3"/>
              <c:tx>
                <c:rich>
                  <a:bodyPr/>
                  <a:lstStyle/>
                  <a:p>
                    <a:r>
                      <a:rPr lang="en-US" dirty="0"/>
                      <a:t>4,524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FC94-459A-992B-6D76FE1405F4}"/>
                </c:ext>
              </c:extLst>
            </c:dLbl>
            <c:dLbl>
              <c:idx val="4"/>
              <c:tx>
                <c:rich>
                  <a:bodyPr/>
                  <a:lstStyle/>
                  <a:p>
                    <a:r>
                      <a:rPr lang="en-US" dirty="0"/>
                      <a:t>4,580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B417-4CD4-82DB-18B193C94D4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2019-20</c:v>
                </c:pt>
                <c:pt idx="1">
                  <c:v>2020-21</c:v>
                </c:pt>
                <c:pt idx="2">
                  <c:v>2021-22</c:v>
                </c:pt>
                <c:pt idx="3">
                  <c:v>2022-23</c:v>
                </c:pt>
                <c:pt idx="4">
                  <c:v>2023-24</c:v>
                </c:pt>
              </c:strCache>
            </c:strRef>
          </c:cat>
          <c:val>
            <c:numRef>
              <c:f>Sheet1!$B$2:$B$6</c:f>
              <c:numCache>
                <c:formatCode>#,##0</c:formatCode>
                <c:ptCount val="5"/>
                <c:pt idx="0">
                  <c:v>2648</c:v>
                </c:pt>
                <c:pt idx="1">
                  <c:v>4460</c:v>
                </c:pt>
                <c:pt idx="2">
                  <c:v>4544</c:v>
                </c:pt>
                <c:pt idx="3" formatCode="General">
                  <c:v>4524</c:v>
                </c:pt>
                <c:pt idx="4" formatCode="General">
                  <c:v>4580</c:v>
                </c:pt>
              </c:numCache>
            </c:numRef>
          </c:val>
          <c:extLst>
            <c:ext xmlns:c16="http://schemas.microsoft.com/office/drawing/2014/chart" uri="{C3380CC4-5D6E-409C-BE32-E72D297353CC}">
              <c16:uniqueId val="{00000000-05B4-466A-98A0-F26564512A6C}"/>
            </c:ext>
          </c:extLst>
        </c:ser>
        <c:ser>
          <c:idx val="1"/>
          <c:order val="1"/>
          <c:tx>
            <c:strRef>
              <c:f>Sheet1!$C$1</c:f>
              <c:strCache>
                <c:ptCount val="1"/>
                <c:pt idx="0">
                  <c:v>York</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0"/>
              <c:layout>
                <c:manualLayout>
                  <c:x val="1.4660493827160483E-2"/>
                  <c:y val="0"/>
                </c:manualLayout>
              </c:layout>
              <c:showLegendKey val="0"/>
              <c:showVal val="1"/>
              <c:showCatName val="0"/>
              <c:showSerName val="0"/>
              <c:showPercent val="0"/>
              <c:showBubbleSize val="0"/>
              <c:extLst>
                <c:ext xmlns:c15="http://schemas.microsoft.com/office/drawing/2012/chart" uri="{CE6537A1-D6FC-4f65-9D91-7224C49458BB}">
                  <c15:layout>
                    <c:manualLayout>
                      <c:w val="6.0563210848643925E-2"/>
                      <c:h val="4.9414235158351937E-2"/>
                    </c:manualLayout>
                  </c15:layout>
                </c:ext>
                <c:ext xmlns:c16="http://schemas.microsoft.com/office/drawing/2014/chart" uri="{C3380CC4-5D6E-409C-BE32-E72D297353CC}">
                  <c16:uniqueId val="{00000009-05B4-466A-98A0-F26564512A6C}"/>
                </c:ext>
              </c:extLst>
            </c:dLbl>
            <c:dLbl>
              <c:idx val="1"/>
              <c:showLegendKey val="0"/>
              <c:showVal val="1"/>
              <c:showCatName val="0"/>
              <c:showSerName val="0"/>
              <c:showPercent val="0"/>
              <c:showBubbleSize val="0"/>
              <c:extLst>
                <c:ext xmlns:c15="http://schemas.microsoft.com/office/drawing/2012/chart" uri="{CE6537A1-D6FC-4f65-9D91-7224C49458BB}">
                  <c15:layout>
                    <c:manualLayout>
                      <c:w val="6.6736050354816764E-2"/>
                      <c:h val="4.9414235158351937E-2"/>
                    </c:manualLayout>
                  </c15:layout>
                </c:ext>
                <c:ext xmlns:c16="http://schemas.microsoft.com/office/drawing/2014/chart" uri="{C3380CC4-5D6E-409C-BE32-E72D297353CC}">
                  <c16:uniqueId val="{0000000A-05B4-466A-98A0-F26564512A6C}"/>
                </c:ext>
              </c:extLst>
            </c:dLbl>
            <c:dLbl>
              <c:idx val="2"/>
              <c:layout>
                <c:manualLayout>
                  <c:x val="1.3888888888888888E-2"/>
                  <c:y val="-1.40301633044724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5B4-466A-98A0-F26564512A6C}"/>
                </c:ext>
              </c:extLst>
            </c:dLbl>
            <c:dLbl>
              <c:idx val="3"/>
              <c:layout>
                <c:manualLayout>
                  <c:x val="1.5432098765432098E-2"/>
                  <c:y val="-3.6478424591628346E-2"/>
                </c:manualLayout>
              </c:layout>
              <c:tx>
                <c:rich>
                  <a:bodyPr/>
                  <a:lstStyle/>
                  <a:p>
                    <a:r>
                      <a:rPr lang="en-US" dirty="0"/>
                      <a:t>2,957</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0-05B4-466A-98A0-F26564512A6C}"/>
                </c:ext>
              </c:extLst>
            </c:dLbl>
            <c:dLbl>
              <c:idx val="4"/>
              <c:layout>
                <c:manualLayout>
                  <c:x val="2.0061728395061616E-2"/>
                  <c:y val="-1.6836195965366927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r>
                      <a:rPr lang="en-US" dirty="0"/>
                      <a:t>3,115</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6.9822470107903184E-2"/>
                      <c:h val="8.0280594428191299E-2"/>
                    </c:manualLayout>
                  </c15:layout>
                  <c15:showDataLabelsRange val="0"/>
                </c:ext>
                <c:ext xmlns:c16="http://schemas.microsoft.com/office/drawing/2014/chart" uri="{C3380CC4-5D6E-409C-BE32-E72D297353CC}">
                  <c16:uniqueId val="{00000014-05B4-466A-98A0-F26564512A6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2019-20</c:v>
                </c:pt>
                <c:pt idx="1">
                  <c:v>2020-21</c:v>
                </c:pt>
                <c:pt idx="2">
                  <c:v>2021-22</c:v>
                </c:pt>
                <c:pt idx="3">
                  <c:v>2022-23</c:v>
                </c:pt>
                <c:pt idx="4">
                  <c:v>2023-24</c:v>
                </c:pt>
              </c:strCache>
            </c:strRef>
          </c:cat>
          <c:val>
            <c:numRef>
              <c:f>Sheet1!$C$2:$C$6</c:f>
              <c:numCache>
                <c:formatCode>#,##0</c:formatCode>
                <c:ptCount val="5"/>
                <c:pt idx="0">
                  <c:v>1934</c:v>
                </c:pt>
                <c:pt idx="1">
                  <c:v>2856</c:v>
                </c:pt>
                <c:pt idx="2">
                  <c:v>2897</c:v>
                </c:pt>
                <c:pt idx="3" formatCode="General">
                  <c:v>2957</c:v>
                </c:pt>
                <c:pt idx="4" formatCode="General">
                  <c:v>3115</c:v>
                </c:pt>
              </c:numCache>
            </c:numRef>
          </c:val>
          <c:extLst>
            <c:ext xmlns:c16="http://schemas.microsoft.com/office/drawing/2014/chart" uri="{C3380CC4-5D6E-409C-BE32-E72D297353CC}">
              <c16:uniqueId val="{00000001-05B4-466A-98A0-F26564512A6C}"/>
            </c:ext>
          </c:extLst>
        </c:ser>
        <c:ser>
          <c:idx val="2"/>
          <c:order val="2"/>
          <c:tx>
            <c:strRef>
              <c:f>Sheet1!$D$1</c:f>
              <c:strCache>
                <c:ptCount val="1"/>
                <c:pt idx="0">
                  <c:v>Berks</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0"/>
              <c:layout>
                <c:manualLayout>
                  <c:x val="7.716049382716049E-3"/>
                  <c:y val="-5.05085878961007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5B4-466A-98A0-F26564512A6C}"/>
                </c:ext>
              </c:extLst>
            </c:dLbl>
            <c:dLbl>
              <c:idx val="1"/>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130395158938466E-2"/>
                      <c:h val="9.4310757732663744E-2"/>
                    </c:manualLayout>
                  </c15:layout>
                </c:ext>
                <c:ext xmlns:c16="http://schemas.microsoft.com/office/drawing/2014/chart" uri="{C3380CC4-5D6E-409C-BE32-E72D297353CC}">
                  <c16:uniqueId val="{0000000C-05B4-466A-98A0-F26564512A6C}"/>
                </c:ext>
              </c:extLst>
            </c:dLbl>
            <c:dLbl>
              <c:idx val="2"/>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130395158938466E-2"/>
                      <c:h val="8.8698692410874774E-2"/>
                    </c:manualLayout>
                  </c15:layout>
                </c:ext>
                <c:ext xmlns:c16="http://schemas.microsoft.com/office/drawing/2014/chart" uri="{C3380CC4-5D6E-409C-BE32-E72D297353CC}">
                  <c16:uniqueId val="{0000000F-05B4-466A-98A0-F26564512A6C}"/>
                </c:ext>
              </c:extLst>
            </c:dLbl>
            <c:dLbl>
              <c:idx val="3"/>
              <c:layout>
                <c:manualLayout>
                  <c:x val="6.1728395061728392E-3"/>
                  <c:y val="-5.8926685878784253E-2"/>
                </c:manualLayout>
              </c:layout>
              <c:tx>
                <c:rich>
                  <a:bodyPr/>
                  <a:lstStyle/>
                  <a:p>
                    <a:r>
                      <a:rPr lang="en-US" dirty="0"/>
                      <a:t>2,130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1-05B4-466A-98A0-F26564512A6C}"/>
                </c:ext>
              </c:extLst>
            </c:dLbl>
            <c:dLbl>
              <c:idx val="4"/>
              <c:layout>
                <c:manualLayout>
                  <c:x val="2.0061728395061609E-2"/>
                  <c:y val="-1.4030052830745685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r>
                      <a:rPr lang="en-US" dirty="0"/>
                      <a:t>2,368</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6.2129629629629625E-2"/>
                      <c:h val="6.9056463784613345E-2"/>
                    </c:manualLayout>
                  </c15:layout>
                  <c15:showDataLabelsRange val="0"/>
                </c:ext>
                <c:ext xmlns:c16="http://schemas.microsoft.com/office/drawing/2014/chart" uri="{C3380CC4-5D6E-409C-BE32-E72D297353CC}">
                  <c16:uniqueId val="{00000001-B417-4CD4-82DB-18B193C94D4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2019-20</c:v>
                </c:pt>
                <c:pt idx="1">
                  <c:v>2020-21</c:v>
                </c:pt>
                <c:pt idx="2">
                  <c:v>2021-22</c:v>
                </c:pt>
                <c:pt idx="3">
                  <c:v>2022-23</c:v>
                </c:pt>
                <c:pt idx="4">
                  <c:v>2023-24</c:v>
                </c:pt>
              </c:strCache>
            </c:strRef>
          </c:cat>
          <c:val>
            <c:numRef>
              <c:f>Sheet1!$D$2:$D$6</c:f>
              <c:numCache>
                <c:formatCode>#,##0</c:formatCode>
                <c:ptCount val="5"/>
                <c:pt idx="0">
                  <c:v>1291</c:v>
                </c:pt>
                <c:pt idx="1">
                  <c:v>2139</c:v>
                </c:pt>
                <c:pt idx="2">
                  <c:v>1996</c:v>
                </c:pt>
                <c:pt idx="3" formatCode="General">
                  <c:v>2130</c:v>
                </c:pt>
                <c:pt idx="4" formatCode="General">
                  <c:v>2368</c:v>
                </c:pt>
              </c:numCache>
            </c:numRef>
          </c:val>
          <c:extLst>
            <c:ext xmlns:c16="http://schemas.microsoft.com/office/drawing/2014/chart" uri="{C3380CC4-5D6E-409C-BE32-E72D297353CC}">
              <c16:uniqueId val="{00000002-05B4-466A-98A0-F26564512A6C}"/>
            </c:ext>
          </c:extLst>
        </c:ser>
        <c:ser>
          <c:idx val="3"/>
          <c:order val="3"/>
          <c:tx>
            <c:strRef>
              <c:f>Sheet1!$E$1</c:f>
              <c:strCache>
                <c:ptCount val="1"/>
                <c:pt idx="0">
                  <c:v>Chester</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130395158938466E-2"/>
                      <c:h val="5.2220267819246421E-2"/>
                    </c:manualLayout>
                  </c15:layout>
                </c:ext>
                <c:ext xmlns:c16="http://schemas.microsoft.com/office/drawing/2014/chart" uri="{C3380CC4-5D6E-409C-BE32-E72D297353CC}">
                  <c16:uniqueId val="{00000008-05B4-466A-98A0-F26564512A6C}"/>
                </c:ext>
              </c:extLst>
            </c:dLbl>
            <c:dLbl>
              <c:idx val="1"/>
              <c:layout>
                <c:manualLayout>
                  <c:x val="1.5432098765432098E-3"/>
                  <c:y val="1.6836195965366927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130395158938466E-2"/>
                      <c:h val="8.3086627089085791E-2"/>
                    </c:manualLayout>
                  </c15:layout>
                </c:ext>
                <c:ext xmlns:c16="http://schemas.microsoft.com/office/drawing/2014/chart" uri="{C3380CC4-5D6E-409C-BE32-E72D297353CC}">
                  <c16:uniqueId val="{0000000B-05B4-466A-98A0-F26564512A6C}"/>
                </c:ext>
              </c:extLst>
            </c:dLbl>
            <c:dLbl>
              <c:idx val="2"/>
              <c:layout>
                <c:manualLayout>
                  <c:x val="3.0864197530864196E-3"/>
                  <c:y val="2.24482612871558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C94-459A-992B-6D76FE1405F4}"/>
                </c:ext>
              </c:extLst>
            </c:dLbl>
            <c:dLbl>
              <c:idx val="3"/>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130395158938466E-2"/>
                      <c:h val="8.0280594428191299E-2"/>
                    </c:manualLayout>
                  </c15:layout>
                </c:ext>
                <c:ext xmlns:c16="http://schemas.microsoft.com/office/drawing/2014/chart" uri="{C3380CC4-5D6E-409C-BE32-E72D297353CC}">
                  <c16:uniqueId val="{00000013-05B4-466A-98A0-F26564512A6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2019-20</c:v>
                </c:pt>
                <c:pt idx="1">
                  <c:v>2020-21</c:v>
                </c:pt>
                <c:pt idx="2">
                  <c:v>2021-22</c:v>
                </c:pt>
                <c:pt idx="3">
                  <c:v>2022-23</c:v>
                </c:pt>
                <c:pt idx="4">
                  <c:v>2023-24</c:v>
                </c:pt>
              </c:strCache>
            </c:strRef>
          </c:cat>
          <c:val>
            <c:numRef>
              <c:f>Sheet1!$E$2:$E$6</c:f>
              <c:numCache>
                <c:formatCode>#,##0</c:formatCode>
                <c:ptCount val="5"/>
                <c:pt idx="0">
                  <c:v>1174</c:v>
                </c:pt>
                <c:pt idx="1">
                  <c:v>2027</c:v>
                </c:pt>
                <c:pt idx="2">
                  <c:v>1779</c:v>
                </c:pt>
                <c:pt idx="3">
                  <c:v>1844</c:v>
                </c:pt>
                <c:pt idx="4">
                  <c:v>1848</c:v>
                </c:pt>
              </c:numCache>
            </c:numRef>
          </c:val>
          <c:extLst>
            <c:ext xmlns:c16="http://schemas.microsoft.com/office/drawing/2014/chart" uri="{C3380CC4-5D6E-409C-BE32-E72D297353CC}">
              <c16:uniqueId val="{00000003-05B4-466A-98A0-F26564512A6C}"/>
            </c:ext>
          </c:extLst>
        </c:ser>
        <c:ser>
          <c:idx val="4"/>
          <c:order val="4"/>
          <c:tx>
            <c:strRef>
              <c:f>Sheet1!$F$1</c:f>
              <c:strCache>
                <c:ptCount val="1"/>
                <c:pt idx="0">
                  <c:v>Montgomery</c:v>
                </c:pt>
              </c:strCache>
            </c:strRef>
          </c:tx>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0"/>
              <c:layout>
                <c:manualLayout>
                  <c:x val="7.716049382716049E-3"/>
                  <c:y val="-7.57628818441511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5B4-466A-98A0-F26564512A6C}"/>
                </c:ext>
              </c:extLst>
            </c:dLbl>
            <c:dLbl>
              <c:idx val="1"/>
              <c:layout>
                <c:manualLayout>
                  <c:x val="1.5432098765432098E-3"/>
                  <c:y val="5.33146205569952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C94-459A-992B-6D76FE1405F4}"/>
                </c:ext>
              </c:extLst>
            </c:dLbl>
            <c:dLbl>
              <c:idx val="2"/>
              <c:layout>
                <c:manualLayout>
                  <c:x val="6.1728395061728392E-3"/>
                  <c:y val="-4.4896522574311808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7476791095557499E-2"/>
                      <c:h val="3.8190104514773983E-2"/>
                    </c:manualLayout>
                  </c15:layout>
                </c:ext>
                <c:ext xmlns:c16="http://schemas.microsoft.com/office/drawing/2014/chart" uri="{C3380CC4-5D6E-409C-BE32-E72D297353CC}">
                  <c16:uniqueId val="{00000000-FC94-459A-992B-6D76FE1405F4}"/>
                </c:ext>
              </c:extLst>
            </c:dLbl>
            <c:dLbl>
              <c:idx val="4"/>
              <c:layout>
                <c:manualLayout>
                  <c:x val="1.1316741696017772E-16"/>
                  <c:y val="-7.29568491832566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05B4-466A-98A0-F26564512A6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2019-20</c:v>
                </c:pt>
                <c:pt idx="1">
                  <c:v>2020-21</c:v>
                </c:pt>
                <c:pt idx="2">
                  <c:v>2021-22</c:v>
                </c:pt>
                <c:pt idx="3">
                  <c:v>2022-23</c:v>
                </c:pt>
                <c:pt idx="4">
                  <c:v>2023-24</c:v>
                </c:pt>
              </c:strCache>
            </c:strRef>
          </c:cat>
          <c:val>
            <c:numRef>
              <c:f>Sheet1!$F$2:$F$6</c:f>
              <c:numCache>
                <c:formatCode>#,##0</c:formatCode>
                <c:ptCount val="5"/>
                <c:pt idx="0">
                  <c:v>1012</c:v>
                </c:pt>
                <c:pt idx="1">
                  <c:v>1972</c:v>
                </c:pt>
                <c:pt idx="2">
                  <c:v>1771</c:v>
                </c:pt>
                <c:pt idx="3">
                  <c:v>1772</c:v>
                </c:pt>
                <c:pt idx="4">
                  <c:v>1822</c:v>
                </c:pt>
              </c:numCache>
            </c:numRef>
          </c:val>
          <c:extLst>
            <c:ext xmlns:c16="http://schemas.microsoft.com/office/drawing/2014/chart" uri="{C3380CC4-5D6E-409C-BE32-E72D297353CC}">
              <c16:uniqueId val="{00000004-05B4-466A-98A0-F26564512A6C}"/>
            </c:ext>
          </c:extLst>
        </c:ser>
        <c:ser>
          <c:idx val="5"/>
          <c:order val="5"/>
          <c:tx>
            <c:strRef>
              <c:f>Sheet1!$G$1</c:f>
              <c:strCache>
                <c:ptCount val="1"/>
                <c:pt idx="0">
                  <c:v>Allegheny</c:v>
                </c:pt>
              </c:strCache>
            </c:strRef>
          </c:tx>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1"/>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130395158938466E-2"/>
                      <c:h val="9.9922823054452714E-2"/>
                    </c:manualLayout>
                  </c15:layout>
                </c:ext>
                <c:ext xmlns:c16="http://schemas.microsoft.com/office/drawing/2014/chart" uri="{C3380CC4-5D6E-409C-BE32-E72D297353CC}">
                  <c16:uniqueId val="{0000000D-05B4-466A-98A0-F26564512A6C}"/>
                </c:ext>
              </c:extLst>
            </c:dLbl>
            <c:dLbl>
              <c:idx val="2"/>
              <c:layout>
                <c:manualLayout>
                  <c:x val="3.0864197530864196E-3"/>
                  <c:y val="-8.418097982683515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C94-459A-992B-6D76FE1405F4}"/>
                </c:ext>
              </c:extLst>
            </c:dLbl>
            <c:dLbl>
              <c:idx val="3"/>
              <c:layout>
                <c:manualLayout>
                  <c:x val="-1.5432098765432098E-3"/>
                  <c:y val="-2.8060326608944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05B4-466A-98A0-F26564512A6C}"/>
                </c:ext>
              </c:extLst>
            </c:dLbl>
            <c:dLbl>
              <c:idx val="4"/>
              <c:layout>
                <c:manualLayout>
                  <c:x val="0"/>
                  <c:y val="-5.89266858787843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05B4-466A-98A0-F26564512A6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2019-20</c:v>
                </c:pt>
                <c:pt idx="1">
                  <c:v>2020-21</c:v>
                </c:pt>
                <c:pt idx="2">
                  <c:v>2021-22</c:v>
                </c:pt>
                <c:pt idx="3">
                  <c:v>2022-23</c:v>
                </c:pt>
                <c:pt idx="4">
                  <c:v>2023-24</c:v>
                </c:pt>
              </c:strCache>
            </c:strRef>
          </c:cat>
          <c:val>
            <c:numRef>
              <c:f>Sheet1!$G$2:$G$6</c:f>
              <c:numCache>
                <c:formatCode>#,##0</c:formatCode>
                <c:ptCount val="5"/>
                <c:pt idx="0">
                  <c:v>1287</c:v>
                </c:pt>
                <c:pt idx="1">
                  <c:v>2336</c:v>
                </c:pt>
                <c:pt idx="2">
                  <c:v>2136</c:v>
                </c:pt>
                <c:pt idx="3">
                  <c:v>2152</c:v>
                </c:pt>
                <c:pt idx="4">
                  <c:v>2269</c:v>
                </c:pt>
              </c:numCache>
            </c:numRef>
          </c:val>
          <c:extLst>
            <c:ext xmlns:c16="http://schemas.microsoft.com/office/drawing/2014/chart" uri="{C3380CC4-5D6E-409C-BE32-E72D297353CC}">
              <c16:uniqueId val="{00000005-05B4-466A-98A0-F26564512A6C}"/>
            </c:ext>
          </c:extLst>
        </c:ser>
        <c:dLbls>
          <c:showLegendKey val="0"/>
          <c:showVal val="0"/>
          <c:showCatName val="0"/>
          <c:showSerName val="0"/>
          <c:showPercent val="0"/>
          <c:showBubbleSize val="0"/>
        </c:dLbls>
        <c:gapWidth val="100"/>
        <c:overlap val="-24"/>
        <c:axId val="1018430648"/>
        <c:axId val="1018430976"/>
      </c:barChart>
      <c:catAx>
        <c:axId val="101843064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018430976"/>
        <c:crosses val="autoZero"/>
        <c:auto val="1"/>
        <c:lblAlgn val="ctr"/>
        <c:lblOffset val="100"/>
        <c:noMultiLvlLbl val="0"/>
      </c:catAx>
      <c:valAx>
        <c:axId val="1018430976"/>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018430648"/>
        <c:crosses val="autoZero"/>
        <c:crossBetween val="between"/>
      </c:valAx>
      <c:spPr>
        <a:noFill/>
        <a:ln>
          <a:noFill/>
        </a:ln>
        <a:effectLst/>
      </c:spPr>
    </c:plotArea>
    <c:legend>
      <c:legendPos val="b"/>
      <c:layout>
        <c:manualLayout>
          <c:xMode val="edge"/>
          <c:yMode val="edge"/>
          <c:x val="4.6243681345387387E-2"/>
          <c:y val="0.92574132842005119"/>
          <c:w val="0.66522868669194124"/>
          <c:h val="5.742247561458191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o</c:v>
                </c:pt>
              </c:strCache>
            </c:strRef>
          </c:tx>
          <c:spPr>
            <a:solidFill>
              <a:schemeClr val="accent1"/>
            </a:solidFill>
            <a:ln>
              <a:noFill/>
            </a:ln>
            <a:effectLst/>
          </c:spPr>
          <c:invertIfNegative val="0"/>
          <c:dLbls>
            <c:dLbl>
              <c:idx val="2"/>
              <c:tx>
                <c:rich>
                  <a:bodyPr/>
                  <a:lstStyle/>
                  <a:p>
                    <a:r>
                      <a:rPr lang="en-US" dirty="0"/>
                      <a:t>1,306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CF84-4CB3-871E-D4EEA4B4F713}"/>
                </c:ext>
              </c:extLst>
            </c:dLbl>
            <c:dLbl>
              <c:idx val="3"/>
              <c:tx>
                <c:rich>
                  <a:bodyPr/>
                  <a:lstStyle/>
                  <a:p>
                    <a:r>
                      <a:rPr lang="en-US" dirty="0"/>
                      <a:t>1,388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E22-42DF-B756-EAC7725984E7}"/>
                </c:ext>
              </c:extLst>
            </c:dLbl>
            <c:dLbl>
              <c:idx val="4"/>
              <c:layout>
                <c:manualLayout>
                  <c:x val="1.5432098765432098E-3"/>
                  <c:y val="3.7037028036106728E-2"/>
                </c:manualLayout>
              </c:layout>
              <c:tx>
                <c:rich>
                  <a:bodyPr/>
                  <a:lstStyle/>
                  <a:p>
                    <a:r>
                      <a:rPr lang="en-US" dirty="0"/>
                      <a:t>1.403</a:t>
                    </a:r>
                  </a:p>
                  <a:p>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E22-42DF-B756-EAC7725984E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c:v>
                </c:pt>
                <c:pt idx="1">
                  <c:v>2020-21</c:v>
                </c:pt>
                <c:pt idx="2">
                  <c:v>2021-22</c:v>
                </c:pt>
                <c:pt idx="3">
                  <c:v>2022-23</c:v>
                </c:pt>
                <c:pt idx="4">
                  <c:v>2023-24</c:v>
                </c:pt>
              </c:strCache>
            </c:strRef>
          </c:cat>
          <c:val>
            <c:numRef>
              <c:f>Sheet1!$B$2:$B$6</c:f>
              <c:numCache>
                <c:formatCode>#,##0</c:formatCode>
                <c:ptCount val="5"/>
                <c:pt idx="0" formatCode="General">
                  <c:v>831</c:v>
                </c:pt>
                <c:pt idx="1">
                  <c:v>1283</c:v>
                </c:pt>
                <c:pt idx="2" formatCode="General">
                  <c:v>1306</c:v>
                </c:pt>
                <c:pt idx="3" formatCode="General">
                  <c:v>1388</c:v>
                </c:pt>
                <c:pt idx="4" formatCode="General">
                  <c:v>1403</c:v>
                </c:pt>
              </c:numCache>
            </c:numRef>
          </c:val>
          <c:extLst>
            <c:ext xmlns:c16="http://schemas.microsoft.com/office/drawing/2014/chart" uri="{C3380CC4-5D6E-409C-BE32-E72D297353CC}">
              <c16:uniqueId val="{00000000-C728-4F85-BA64-5B84B1EC1F38}"/>
            </c:ext>
          </c:extLst>
        </c:ser>
        <c:dLbls>
          <c:showLegendKey val="0"/>
          <c:showVal val="0"/>
          <c:showCatName val="0"/>
          <c:showSerName val="0"/>
          <c:showPercent val="0"/>
          <c:showBubbleSize val="0"/>
        </c:dLbls>
        <c:gapWidth val="106"/>
        <c:axId val="666037608"/>
        <c:axId val="666042528"/>
      </c:barChart>
      <c:catAx>
        <c:axId val="666037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42528"/>
        <c:crosses val="autoZero"/>
        <c:auto val="1"/>
        <c:lblAlgn val="ctr"/>
        <c:lblOffset val="100"/>
        <c:noMultiLvlLbl val="0"/>
      </c:catAx>
      <c:valAx>
        <c:axId val="666042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37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of Home School Students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2022-23 SY</c:v>
                </c:pt>
                <c:pt idx="1">
                  <c:v>2023-24 SY</c:v>
                </c:pt>
              </c:strCache>
            </c:strRef>
          </c:cat>
          <c:val>
            <c:numRef>
              <c:f>Sheet1!$B$2:$B$3</c:f>
              <c:numCache>
                <c:formatCode>0</c:formatCode>
                <c:ptCount val="2"/>
                <c:pt idx="0">
                  <c:v>520</c:v>
                </c:pt>
                <c:pt idx="1">
                  <c:v>705</c:v>
                </c:pt>
              </c:numCache>
            </c:numRef>
          </c:val>
          <c:extLst>
            <c:ext xmlns:c16="http://schemas.microsoft.com/office/drawing/2014/chart" uri="{C3380CC4-5D6E-409C-BE32-E72D297353CC}">
              <c16:uniqueId val="{00000000-87F0-4770-B539-9FBD2C187F2A}"/>
            </c:ext>
          </c:extLst>
        </c:ser>
        <c:dLbls>
          <c:showLegendKey val="0"/>
          <c:showVal val="0"/>
          <c:showCatName val="0"/>
          <c:showSerName val="0"/>
          <c:showPercent val="0"/>
          <c:showBubbleSize val="0"/>
        </c:dLbls>
        <c:gapWidth val="182"/>
        <c:axId val="770811240"/>
        <c:axId val="770813040"/>
      </c:barChart>
      <c:catAx>
        <c:axId val="770811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70813040"/>
        <c:crosses val="autoZero"/>
        <c:auto val="1"/>
        <c:lblAlgn val="ctr"/>
        <c:lblOffset val="100"/>
        <c:noMultiLvlLbl val="0"/>
      </c:catAx>
      <c:valAx>
        <c:axId val="770813040"/>
        <c:scaling>
          <c:orientation val="minMax"/>
          <c:max val="800"/>
          <c:min val="3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70811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20" b="0" i="0" u="none" strike="noStrike" kern="1200" spc="0" baseline="0">
                <a:solidFill>
                  <a:schemeClr val="tx1">
                    <a:lumMod val="65000"/>
                    <a:lumOff val="35000"/>
                  </a:schemeClr>
                </a:solidFill>
                <a:latin typeface="+mn-lt"/>
                <a:ea typeface="+mn-ea"/>
                <a:cs typeface="+mn-cs"/>
              </a:defRPr>
            </a:pPr>
            <a:r>
              <a:rPr lang="en-US" sz="2020" baseline="0"/>
              <a:t>2023-24 SY</a:t>
            </a:r>
          </a:p>
        </c:rich>
      </c:tx>
      <c:overlay val="0"/>
      <c:spPr>
        <a:noFill/>
        <a:ln>
          <a:noFill/>
        </a:ln>
        <a:effectLst/>
      </c:spPr>
      <c:txPr>
        <a:bodyPr rot="0" spcFirstLastPara="1" vertOverflow="ellipsis" vert="horz" wrap="square" anchor="ctr" anchorCtr="1"/>
        <a:lstStyle/>
        <a:p>
          <a:pPr>
            <a:defRPr sz="20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Number of Home School Students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5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Academic Classes</c:v>
                </c:pt>
                <c:pt idx="1">
                  <c:v>CoCurricular Courses</c:v>
                </c:pt>
                <c:pt idx="2">
                  <c:v>CTE Programs</c:v>
                </c:pt>
              </c:strCache>
            </c:strRef>
          </c:cat>
          <c:val>
            <c:numRef>
              <c:f>Sheet1!$B$2:$B$4</c:f>
              <c:numCache>
                <c:formatCode>0</c:formatCode>
                <c:ptCount val="3"/>
                <c:pt idx="0">
                  <c:v>351</c:v>
                </c:pt>
                <c:pt idx="1">
                  <c:v>491</c:v>
                </c:pt>
                <c:pt idx="2">
                  <c:v>229</c:v>
                </c:pt>
              </c:numCache>
            </c:numRef>
          </c:val>
          <c:extLst>
            <c:ext xmlns:c16="http://schemas.microsoft.com/office/drawing/2014/chart" uri="{C3380CC4-5D6E-409C-BE32-E72D297353CC}">
              <c16:uniqueId val="{00000000-87F0-4770-B539-9FBD2C187F2A}"/>
            </c:ext>
          </c:extLst>
        </c:ser>
        <c:dLbls>
          <c:showLegendKey val="0"/>
          <c:showVal val="0"/>
          <c:showCatName val="0"/>
          <c:showSerName val="0"/>
          <c:showPercent val="0"/>
          <c:showBubbleSize val="0"/>
        </c:dLbls>
        <c:gapWidth val="182"/>
        <c:axId val="770811240"/>
        <c:axId val="770813040"/>
      </c:barChart>
      <c:catAx>
        <c:axId val="7708112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90" b="0" i="0" u="none" strike="noStrike" kern="1200" baseline="0">
                <a:solidFill>
                  <a:schemeClr val="tx1">
                    <a:lumMod val="65000"/>
                    <a:lumOff val="35000"/>
                  </a:schemeClr>
                </a:solidFill>
                <a:latin typeface="+mn-lt"/>
                <a:ea typeface="+mn-ea"/>
                <a:cs typeface="+mn-cs"/>
              </a:defRPr>
            </a:pPr>
            <a:endParaRPr lang="en-US"/>
          </a:p>
        </c:txPr>
        <c:crossAx val="770813040"/>
        <c:crosses val="autoZero"/>
        <c:auto val="1"/>
        <c:lblAlgn val="ctr"/>
        <c:lblOffset val="100"/>
        <c:noMultiLvlLbl val="0"/>
      </c:catAx>
      <c:valAx>
        <c:axId val="770813040"/>
        <c:scaling>
          <c:orientation val="minMax"/>
          <c:max val="60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90" b="0" i="0" u="none" strike="noStrike" kern="1200" baseline="0">
                <a:solidFill>
                  <a:schemeClr val="tx1">
                    <a:lumMod val="65000"/>
                    <a:lumOff val="35000"/>
                  </a:schemeClr>
                </a:solidFill>
                <a:latin typeface="+mn-lt"/>
                <a:ea typeface="+mn-ea"/>
                <a:cs typeface="+mn-cs"/>
              </a:defRPr>
            </a:pPr>
            <a:endParaRPr lang="en-US"/>
          </a:p>
        </c:txPr>
        <c:crossAx val="770811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90" baseline="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0.23148</cdr:x>
      <cdr:y>0.17599</cdr:y>
    </cdr:from>
    <cdr:to>
      <cdr:x>0.34259</cdr:x>
      <cdr:y>0.37803</cdr:y>
    </cdr:to>
    <cdr:sp macro="" textlink="">
      <cdr:nvSpPr>
        <cdr:cNvPr id="2" name="TextBox 1">
          <a:extLst xmlns:a="http://schemas.openxmlformats.org/drawingml/2006/main">
            <a:ext uri="{FF2B5EF4-FFF2-40B4-BE49-F238E27FC236}">
              <a16:creationId xmlns:a16="http://schemas.microsoft.com/office/drawing/2014/main" id="{5E494867-8A94-4CB9-8841-064EACCE6A9C}"/>
            </a:ext>
          </a:extLst>
        </cdr:cNvPr>
        <cdr:cNvSpPr txBox="1"/>
      </cdr:nvSpPr>
      <cdr:spPr>
        <a:xfrm xmlns:a="http://schemas.openxmlformats.org/drawingml/2006/main">
          <a:off x="1905000" y="79653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600" dirty="0">
            <a:solidFill>
              <a:srgbClr val="FF000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0.35185</cdr:x>
      <cdr:y>0.07407</cdr:y>
    </cdr:from>
    <cdr:to>
      <cdr:x>0.62037</cdr:x>
      <cdr:y>0.35185</cdr:y>
    </cdr:to>
    <cdr:sp macro="" textlink="">
      <cdr:nvSpPr>
        <cdr:cNvPr id="2" name="TextBox 1">
          <a:extLst xmlns:a="http://schemas.openxmlformats.org/drawingml/2006/main">
            <a:ext uri="{FF2B5EF4-FFF2-40B4-BE49-F238E27FC236}">
              <a16:creationId xmlns:a16="http://schemas.microsoft.com/office/drawing/2014/main" id="{51AF290C-8DEF-403D-9F83-4B984ABEE408}"/>
            </a:ext>
          </a:extLst>
        </cdr:cNvPr>
        <cdr:cNvSpPr txBox="1"/>
      </cdr:nvSpPr>
      <cdr:spPr>
        <a:xfrm xmlns:a="http://schemas.openxmlformats.org/drawingml/2006/main">
          <a:off x="2895600" y="304799"/>
          <a:ext cx="2209800" cy="114300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400" dirty="0">
            <a:solidFill>
              <a:srgbClr val="FF0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2042"/>
          </a:xfrm>
          <a:prstGeom prst="rect">
            <a:avLst/>
          </a:prstGeom>
        </p:spPr>
        <p:txBody>
          <a:bodyPr vert="horz" lIns="92546" tIns="46273" rIns="92546" bIns="46273" rtlCol="0"/>
          <a:lstStyle>
            <a:lvl1pPr algn="l">
              <a:defRPr sz="1200"/>
            </a:lvl1pPr>
          </a:lstStyle>
          <a:p>
            <a:endParaRPr lang="en-US" dirty="0"/>
          </a:p>
        </p:txBody>
      </p:sp>
      <p:sp>
        <p:nvSpPr>
          <p:cNvPr id="3" name="Date Placeholder 2"/>
          <p:cNvSpPr>
            <a:spLocks noGrp="1"/>
          </p:cNvSpPr>
          <p:nvPr>
            <p:ph type="dt" idx="1"/>
          </p:nvPr>
        </p:nvSpPr>
        <p:spPr>
          <a:xfrm>
            <a:off x="3939466" y="0"/>
            <a:ext cx="3013763" cy="462042"/>
          </a:xfrm>
          <a:prstGeom prst="rect">
            <a:avLst/>
          </a:prstGeom>
        </p:spPr>
        <p:txBody>
          <a:bodyPr vert="horz" lIns="92546" tIns="46273" rIns="92546" bIns="46273" rtlCol="0"/>
          <a:lstStyle>
            <a:lvl1pPr algn="r">
              <a:defRPr sz="1200"/>
            </a:lvl1pPr>
          </a:lstStyle>
          <a:p>
            <a:fld id="{A3EEBFCE-E1AD-4C66-8436-2B8546317258}" type="datetimeFigureOut">
              <a:rPr lang="en-US" smtClean="0"/>
              <a:t>8/5/2025</a:t>
            </a:fld>
            <a:endParaRPr lang="en-US" dirty="0"/>
          </a:p>
        </p:txBody>
      </p:sp>
      <p:sp>
        <p:nvSpPr>
          <p:cNvPr id="4" name="Slide Image Placeholder 3"/>
          <p:cNvSpPr>
            <a:spLocks noGrp="1" noRot="1" noChangeAspect="1"/>
          </p:cNvSpPr>
          <p:nvPr>
            <p:ph type="sldImg" idx="2"/>
          </p:nvPr>
        </p:nvSpPr>
        <p:spPr>
          <a:xfrm>
            <a:off x="1168400" y="693738"/>
            <a:ext cx="4618038" cy="3463925"/>
          </a:xfrm>
          <a:prstGeom prst="rect">
            <a:avLst/>
          </a:prstGeom>
          <a:noFill/>
          <a:ln w="12700">
            <a:solidFill>
              <a:prstClr val="black"/>
            </a:solidFill>
          </a:ln>
        </p:spPr>
        <p:txBody>
          <a:bodyPr vert="horz" lIns="92546" tIns="46273" rIns="92546" bIns="46273" rtlCol="0" anchor="ctr"/>
          <a:lstStyle/>
          <a:p>
            <a:endParaRPr lang="en-US" dirty="0"/>
          </a:p>
        </p:txBody>
      </p:sp>
      <p:sp>
        <p:nvSpPr>
          <p:cNvPr id="5" name="Notes Placeholder 4"/>
          <p:cNvSpPr>
            <a:spLocks noGrp="1"/>
          </p:cNvSpPr>
          <p:nvPr>
            <p:ph type="body" sz="quarter" idx="3"/>
          </p:nvPr>
        </p:nvSpPr>
        <p:spPr>
          <a:xfrm>
            <a:off x="695484" y="4389398"/>
            <a:ext cx="5563870" cy="4158377"/>
          </a:xfrm>
          <a:prstGeom prst="rect">
            <a:avLst/>
          </a:prstGeom>
        </p:spPr>
        <p:txBody>
          <a:bodyPr vert="horz" lIns="92546" tIns="46273" rIns="92546" bIns="4627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192"/>
            <a:ext cx="3013763" cy="462042"/>
          </a:xfrm>
          <a:prstGeom prst="rect">
            <a:avLst/>
          </a:prstGeom>
        </p:spPr>
        <p:txBody>
          <a:bodyPr vert="horz" lIns="92546" tIns="46273" rIns="92546" bIns="4627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9466" y="8777192"/>
            <a:ext cx="3013763" cy="462042"/>
          </a:xfrm>
          <a:prstGeom prst="rect">
            <a:avLst/>
          </a:prstGeom>
        </p:spPr>
        <p:txBody>
          <a:bodyPr vert="horz" lIns="92546" tIns="46273" rIns="92546" bIns="46273" rtlCol="0" anchor="b"/>
          <a:lstStyle>
            <a:lvl1pPr algn="r">
              <a:defRPr sz="1200"/>
            </a:lvl1pPr>
          </a:lstStyle>
          <a:p>
            <a:fld id="{3C0DDAA2-1C43-4F84-BCB8-BB799C3B521C}" type="slidenum">
              <a:rPr lang="en-US" smtClean="0"/>
              <a:t>‹#›</a:t>
            </a:fld>
            <a:endParaRPr lang="en-US" dirty="0"/>
          </a:p>
        </p:txBody>
      </p:sp>
    </p:spTree>
    <p:extLst>
      <p:ext uri="{BB962C8B-B14F-4D97-AF65-F5344CB8AC3E}">
        <p14:creationId xmlns:p14="http://schemas.microsoft.com/office/powerpoint/2010/main" val="4183074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kiddos will be impacted by the change in compulsory attendance age; home school students can participate in extracurricular activities; and at the discretion of the district, votech and other courses.  There are umbrella school options and some new documents to help home school parents.</a:t>
            </a:r>
          </a:p>
        </p:txBody>
      </p:sp>
      <p:sp>
        <p:nvSpPr>
          <p:cNvPr id="4" name="Slide Number Placeholder 3"/>
          <p:cNvSpPr>
            <a:spLocks noGrp="1"/>
          </p:cNvSpPr>
          <p:nvPr>
            <p:ph type="sldNum" sz="quarter" idx="5"/>
          </p:nvPr>
        </p:nvSpPr>
        <p:spPr/>
        <p:txBody>
          <a:bodyPr/>
          <a:lstStyle/>
          <a:p>
            <a:fld id="{3C0DDAA2-1C43-4F84-BCB8-BB799C3B521C}" type="slidenum">
              <a:rPr lang="en-US" smtClean="0"/>
              <a:t>2</a:t>
            </a:fld>
            <a:endParaRPr lang="en-US" dirty="0"/>
          </a:p>
        </p:txBody>
      </p:sp>
    </p:spTree>
    <p:extLst>
      <p:ext uri="{BB962C8B-B14F-4D97-AF65-F5344CB8AC3E}">
        <p14:creationId xmlns:p14="http://schemas.microsoft.com/office/powerpoint/2010/main" val="3144931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latest numbers on private tutoring programs – well there’s a 69% increase over the past 5 years with a huge uptick in 2020-21 compared to 2019-20. My home district – Penn Manor – had the second largest number of privately tutored students in the State (45), one  less than the home of the Eagles and more than those use terrible towels (19).  In fact 291 districts did not have any privately tutored students.</a:t>
            </a:r>
          </a:p>
          <a:p>
            <a:r>
              <a:rPr lang="en-US" dirty="0"/>
              <a:t> </a:t>
            </a:r>
          </a:p>
          <a:p>
            <a:endParaRPr lang="en-US" dirty="0"/>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13</a:t>
            </a:fld>
            <a:endParaRPr lang="en-US" dirty="0"/>
          </a:p>
        </p:txBody>
      </p:sp>
    </p:spTree>
    <p:extLst>
      <p:ext uri="{BB962C8B-B14F-4D97-AF65-F5344CB8AC3E}">
        <p14:creationId xmlns:p14="http://schemas.microsoft.com/office/powerpoint/2010/main" val="3662686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districts began to offer virtual instruction to students due to the pandemic.  Many invested in technology and became 1:1 districts.  The home education data supplied by the districts showed that 89% of all district had a cyber program for at least one grade.  In fact, 87% of all those with a cyber program could teach virtual for every grade.  These students are still enrolled in the district and are not considered home schooled.</a:t>
            </a:r>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14</a:t>
            </a:fld>
            <a:endParaRPr lang="en-US" dirty="0"/>
          </a:p>
        </p:txBody>
      </p:sp>
    </p:spTree>
    <p:extLst>
      <p:ext uri="{BB962C8B-B14F-4D97-AF65-F5344CB8AC3E}">
        <p14:creationId xmlns:p14="http://schemas.microsoft.com/office/powerpoint/2010/main" val="17318046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15</a:t>
            </a:fld>
            <a:endParaRPr lang="en-US" dirty="0"/>
          </a:p>
        </p:txBody>
      </p:sp>
    </p:spTree>
    <p:extLst>
      <p:ext uri="{BB962C8B-B14F-4D97-AF65-F5344CB8AC3E}">
        <p14:creationId xmlns:p14="http://schemas.microsoft.com/office/powerpoint/2010/main" val="686666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16</a:t>
            </a:fld>
            <a:endParaRPr lang="en-US" dirty="0"/>
          </a:p>
        </p:txBody>
      </p:sp>
    </p:spTree>
    <p:extLst>
      <p:ext uri="{BB962C8B-B14F-4D97-AF65-F5344CB8AC3E}">
        <p14:creationId xmlns:p14="http://schemas.microsoft.com/office/powerpoint/2010/main" val="2491222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28573-DBD2-F437-2B0F-2DAE056FEB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B23A98-F5A9-B2CD-0A2A-328F1221E59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31DCD8-1E58-FF2D-AD46-0EF154314F4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00BEFA5-5C85-E63E-E5EF-392BAF37F5E9}"/>
              </a:ext>
            </a:extLst>
          </p:cNvPr>
          <p:cNvSpPr>
            <a:spLocks noGrp="1"/>
          </p:cNvSpPr>
          <p:nvPr>
            <p:ph type="sldNum" sz="quarter" idx="5"/>
          </p:nvPr>
        </p:nvSpPr>
        <p:spPr/>
        <p:txBody>
          <a:bodyPr/>
          <a:lstStyle/>
          <a:p>
            <a:fld id="{3C0DDAA2-1C43-4F84-BCB8-BB799C3B521C}" type="slidenum">
              <a:rPr lang="en-US" smtClean="0"/>
              <a:t>17</a:t>
            </a:fld>
            <a:endParaRPr lang="en-US" dirty="0"/>
          </a:p>
        </p:txBody>
      </p:sp>
    </p:spTree>
    <p:extLst>
      <p:ext uri="{BB962C8B-B14F-4D97-AF65-F5344CB8AC3E}">
        <p14:creationId xmlns:p14="http://schemas.microsoft.com/office/powerpoint/2010/main" val="2599825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a:p>
        </p:txBody>
      </p:sp>
      <p:sp>
        <p:nvSpPr>
          <p:cNvPr id="4" name="Slide Number Placeholder 3"/>
          <p:cNvSpPr>
            <a:spLocks noGrp="1"/>
          </p:cNvSpPr>
          <p:nvPr>
            <p:ph type="sldNum" sz="quarter" idx="5"/>
          </p:nvPr>
        </p:nvSpPr>
        <p:spPr/>
        <p:txBody>
          <a:bodyPr/>
          <a:lstStyle/>
          <a:p>
            <a:fld id="{3C0DDAA2-1C43-4F84-BCB8-BB799C3B521C}" type="slidenum">
              <a:rPr lang="en-US" smtClean="0"/>
              <a:t>18</a:t>
            </a:fld>
            <a:endParaRPr lang="en-US" dirty="0"/>
          </a:p>
        </p:txBody>
      </p:sp>
    </p:spTree>
    <p:extLst>
      <p:ext uri="{BB962C8B-B14F-4D97-AF65-F5344CB8AC3E}">
        <p14:creationId xmlns:p14="http://schemas.microsoft.com/office/powerpoint/2010/main" val="19037552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03358-E814-F2C8-69DD-43450514DB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84184E-C29D-3BE3-9F56-9656D66F83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A9059D8-FA3B-E4EF-3B79-E28FC532D1DE}"/>
              </a:ext>
            </a:extLst>
          </p:cNvPr>
          <p:cNvSpPr>
            <a:spLocks noGrp="1"/>
          </p:cNvSpPr>
          <p:nvPr>
            <p:ph type="body" idx="1"/>
          </p:nvPr>
        </p:nvSpPr>
        <p:spPr/>
        <p:txBody>
          <a:bodyPr/>
          <a:lstStyle/>
          <a:p>
            <a:endParaRPr lang="en-US" u="none" dirty="0"/>
          </a:p>
        </p:txBody>
      </p:sp>
      <p:sp>
        <p:nvSpPr>
          <p:cNvPr id="4" name="Slide Number Placeholder 3">
            <a:extLst>
              <a:ext uri="{FF2B5EF4-FFF2-40B4-BE49-F238E27FC236}">
                <a16:creationId xmlns:a16="http://schemas.microsoft.com/office/drawing/2014/main" id="{23129E67-C760-C659-AA63-38A71688FA0C}"/>
              </a:ext>
            </a:extLst>
          </p:cNvPr>
          <p:cNvSpPr>
            <a:spLocks noGrp="1"/>
          </p:cNvSpPr>
          <p:nvPr>
            <p:ph type="sldNum" sz="quarter" idx="5"/>
          </p:nvPr>
        </p:nvSpPr>
        <p:spPr/>
        <p:txBody>
          <a:bodyPr/>
          <a:lstStyle/>
          <a:p>
            <a:fld id="{3C0DDAA2-1C43-4F84-BCB8-BB799C3B521C}" type="slidenum">
              <a:rPr lang="en-US" smtClean="0"/>
              <a:t>19</a:t>
            </a:fld>
            <a:endParaRPr lang="en-US" dirty="0"/>
          </a:p>
        </p:txBody>
      </p:sp>
    </p:spTree>
    <p:extLst>
      <p:ext uri="{BB962C8B-B14F-4D97-AF65-F5344CB8AC3E}">
        <p14:creationId xmlns:p14="http://schemas.microsoft.com/office/powerpoint/2010/main" val="32014842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361201-FC88-361C-BEBF-BECB5FBAD1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6CACF4-66C4-3FF3-9AFC-F18E5A4EEF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4AC14A-C9E5-18AA-DE9B-6895BCCCD14C}"/>
              </a:ext>
            </a:extLst>
          </p:cNvPr>
          <p:cNvSpPr>
            <a:spLocks noGrp="1"/>
          </p:cNvSpPr>
          <p:nvPr>
            <p:ph type="body" idx="1"/>
          </p:nvPr>
        </p:nvSpPr>
        <p:spPr/>
        <p:txBody>
          <a:bodyPr/>
          <a:lstStyle/>
          <a:p>
            <a:endParaRPr lang="en-US" u="none" dirty="0"/>
          </a:p>
        </p:txBody>
      </p:sp>
      <p:sp>
        <p:nvSpPr>
          <p:cNvPr id="4" name="Slide Number Placeholder 3">
            <a:extLst>
              <a:ext uri="{FF2B5EF4-FFF2-40B4-BE49-F238E27FC236}">
                <a16:creationId xmlns:a16="http://schemas.microsoft.com/office/drawing/2014/main" id="{57E53D5A-71DA-C36D-9449-3EE344E5140C}"/>
              </a:ext>
            </a:extLst>
          </p:cNvPr>
          <p:cNvSpPr>
            <a:spLocks noGrp="1"/>
          </p:cNvSpPr>
          <p:nvPr>
            <p:ph type="sldNum" sz="quarter" idx="5"/>
          </p:nvPr>
        </p:nvSpPr>
        <p:spPr/>
        <p:txBody>
          <a:bodyPr/>
          <a:lstStyle/>
          <a:p>
            <a:fld id="{3C0DDAA2-1C43-4F84-BCB8-BB799C3B521C}" type="slidenum">
              <a:rPr lang="en-US" smtClean="0"/>
              <a:t>20</a:t>
            </a:fld>
            <a:endParaRPr lang="en-US" dirty="0"/>
          </a:p>
        </p:txBody>
      </p:sp>
    </p:spTree>
    <p:extLst>
      <p:ext uri="{BB962C8B-B14F-4D97-AF65-F5344CB8AC3E}">
        <p14:creationId xmlns:p14="http://schemas.microsoft.com/office/powerpoint/2010/main" val="1748334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a:p>
        </p:txBody>
      </p:sp>
      <p:sp>
        <p:nvSpPr>
          <p:cNvPr id="4" name="Slide Number Placeholder 3"/>
          <p:cNvSpPr>
            <a:spLocks noGrp="1"/>
          </p:cNvSpPr>
          <p:nvPr>
            <p:ph type="sldNum" sz="quarter" idx="5"/>
          </p:nvPr>
        </p:nvSpPr>
        <p:spPr/>
        <p:txBody>
          <a:bodyPr/>
          <a:lstStyle/>
          <a:p>
            <a:fld id="{3C0DDAA2-1C43-4F84-BCB8-BB799C3B521C}" type="slidenum">
              <a:rPr lang="en-US" smtClean="0"/>
              <a:t>21</a:t>
            </a:fld>
            <a:endParaRPr lang="en-US" dirty="0"/>
          </a:p>
        </p:txBody>
      </p:sp>
    </p:spTree>
    <p:extLst>
      <p:ext uri="{BB962C8B-B14F-4D97-AF65-F5344CB8AC3E}">
        <p14:creationId xmlns:p14="http://schemas.microsoft.com/office/powerpoint/2010/main" val="24915832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3C0DDAA2-1C43-4F84-BCB8-BB799C3B521C}" type="slidenum">
              <a:rPr lang="en-US" smtClean="0"/>
              <a:t>22</a:t>
            </a:fld>
            <a:endParaRPr lang="en-US" dirty="0"/>
          </a:p>
        </p:txBody>
      </p:sp>
    </p:spTree>
    <p:extLst>
      <p:ext uri="{BB962C8B-B14F-4D97-AF65-F5344CB8AC3E}">
        <p14:creationId xmlns:p14="http://schemas.microsoft.com/office/powerpoint/2010/main" val="518633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D4381-DC5A-5221-BE0E-AB88699A152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25A979-C7C8-9F5F-032E-2E93379D79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E425624-7950-559E-77EB-A83072ACCEC3}"/>
              </a:ext>
            </a:extLst>
          </p:cNvPr>
          <p:cNvSpPr>
            <a:spLocks noGrp="1"/>
          </p:cNvSpPr>
          <p:nvPr>
            <p:ph type="body" idx="1"/>
          </p:nvPr>
        </p:nvSpPr>
        <p:spPr/>
        <p:txBody>
          <a:bodyPr/>
          <a:lstStyle/>
          <a:p>
            <a:r>
              <a:rPr lang="en-US" dirty="0"/>
              <a:t>These kiddos will be impacted by the change in compulsory attendance age; home school students can participate in extracurricular activities; and at the discretion of the district, votech and other courses.  There are umbrella school options and some new documents to help home school parents.</a:t>
            </a:r>
          </a:p>
        </p:txBody>
      </p:sp>
      <p:sp>
        <p:nvSpPr>
          <p:cNvPr id="4" name="Slide Number Placeholder 3">
            <a:extLst>
              <a:ext uri="{FF2B5EF4-FFF2-40B4-BE49-F238E27FC236}">
                <a16:creationId xmlns:a16="http://schemas.microsoft.com/office/drawing/2014/main" id="{D07C2CEC-28E3-FE3E-B6E7-27203F592584}"/>
              </a:ext>
            </a:extLst>
          </p:cNvPr>
          <p:cNvSpPr>
            <a:spLocks noGrp="1"/>
          </p:cNvSpPr>
          <p:nvPr>
            <p:ph type="sldNum" sz="quarter" idx="5"/>
          </p:nvPr>
        </p:nvSpPr>
        <p:spPr/>
        <p:txBody>
          <a:bodyPr/>
          <a:lstStyle/>
          <a:p>
            <a:fld id="{3C0DDAA2-1C43-4F84-BCB8-BB799C3B521C}" type="slidenum">
              <a:rPr lang="en-US" smtClean="0"/>
              <a:t>3</a:t>
            </a:fld>
            <a:endParaRPr lang="en-US" dirty="0"/>
          </a:p>
        </p:txBody>
      </p:sp>
    </p:spTree>
    <p:extLst>
      <p:ext uri="{BB962C8B-B14F-4D97-AF65-F5344CB8AC3E}">
        <p14:creationId xmlns:p14="http://schemas.microsoft.com/office/powerpoint/2010/main" val="29015834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346F48-5552-0693-CACD-202B1C65AB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3B25E9-266D-6000-D993-0162D78A9B1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04E1EC-26C0-87D2-9540-6B98DA3F8F11}"/>
              </a:ext>
            </a:extLst>
          </p:cNvPr>
          <p:cNvSpPr>
            <a:spLocks noGrp="1"/>
          </p:cNvSpPr>
          <p:nvPr>
            <p:ph type="body" idx="1"/>
          </p:nvPr>
        </p:nvSpPr>
        <p:spPr/>
        <p:txBody>
          <a:bodyPr/>
          <a:lstStyle/>
          <a:p>
            <a:r>
              <a:rPr lang="en-US" dirty="0"/>
              <a:t>  </a:t>
            </a:r>
          </a:p>
        </p:txBody>
      </p:sp>
      <p:sp>
        <p:nvSpPr>
          <p:cNvPr id="4" name="Slide Number Placeholder 3">
            <a:extLst>
              <a:ext uri="{FF2B5EF4-FFF2-40B4-BE49-F238E27FC236}">
                <a16:creationId xmlns:a16="http://schemas.microsoft.com/office/drawing/2014/main" id="{5DC6D461-BF3E-620D-B4E4-8E7587CF23E6}"/>
              </a:ext>
            </a:extLst>
          </p:cNvPr>
          <p:cNvSpPr>
            <a:spLocks noGrp="1"/>
          </p:cNvSpPr>
          <p:nvPr>
            <p:ph type="sldNum" sz="quarter" idx="5"/>
          </p:nvPr>
        </p:nvSpPr>
        <p:spPr/>
        <p:txBody>
          <a:bodyPr/>
          <a:lstStyle/>
          <a:p>
            <a:fld id="{3C0DDAA2-1C43-4F84-BCB8-BB799C3B521C}" type="slidenum">
              <a:rPr lang="en-US" smtClean="0"/>
              <a:t>23</a:t>
            </a:fld>
            <a:endParaRPr lang="en-US" dirty="0"/>
          </a:p>
        </p:txBody>
      </p:sp>
    </p:spTree>
    <p:extLst>
      <p:ext uri="{BB962C8B-B14F-4D97-AF65-F5344CB8AC3E}">
        <p14:creationId xmlns:p14="http://schemas.microsoft.com/office/powerpoint/2010/main" val="14206456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93901A-D445-6D01-EF69-CCA25CC25B3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E0E477-40F7-7766-E6BF-365DE6F5AA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E28D90-8CB3-2BEB-A8A4-288B075CAE43}"/>
              </a:ext>
            </a:extLst>
          </p:cNvPr>
          <p:cNvSpPr>
            <a:spLocks noGrp="1"/>
          </p:cNvSpPr>
          <p:nvPr>
            <p:ph type="body" idx="1"/>
          </p:nvPr>
        </p:nvSpPr>
        <p:spPr/>
        <p:txBody>
          <a:bodyPr/>
          <a:lstStyle/>
          <a:p>
            <a:r>
              <a:rPr lang="en-US" dirty="0"/>
              <a:t>  </a:t>
            </a:r>
          </a:p>
        </p:txBody>
      </p:sp>
      <p:sp>
        <p:nvSpPr>
          <p:cNvPr id="4" name="Slide Number Placeholder 3">
            <a:extLst>
              <a:ext uri="{FF2B5EF4-FFF2-40B4-BE49-F238E27FC236}">
                <a16:creationId xmlns:a16="http://schemas.microsoft.com/office/drawing/2014/main" id="{CA6F4D38-1C35-30AB-1A45-9AC401BFF68A}"/>
              </a:ext>
            </a:extLst>
          </p:cNvPr>
          <p:cNvSpPr>
            <a:spLocks noGrp="1"/>
          </p:cNvSpPr>
          <p:nvPr>
            <p:ph type="sldNum" sz="quarter" idx="5"/>
          </p:nvPr>
        </p:nvSpPr>
        <p:spPr/>
        <p:txBody>
          <a:bodyPr/>
          <a:lstStyle/>
          <a:p>
            <a:fld id="{3C0DDAA2-1C43-4F84-BCB8-BB799C3B521C}" type="slidenum">
              <a:rPr lang="en-US" smtClean="0"/>
              <a:t>24</a:t>
            </a:fld>
            <a:endParaRPr lang="en-US" dirty="0"/>
          </a:p>
        </p:txBody>
      </p:sp>
    </p:spTree>
    <p:extLst>
      <p:ext uri="{BB962C8B-B14F-4D97-AF65-F5344CB8AC3E}">
        <p14:creationId xmlns:p14="http://schemas.microsoft.com/office/powerpoint/2010/main" val="28736289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DOH really wants the parents to use the forms that the school nurses have and all it takes is a signature to ‘opt-out.’  </a:t>
            </a:r>
          </a:p>
        </p:txBody>
      </p:sp>
      <p:sp>
        <p:nvSpPr>
          <p:cNvPr id="4" name="Slide Number Placeholder 3"/>
          <p:cNvSpPr>
            <a:spLocks noGrp="1"/>
          </p:cNvSpPr>
          <p:nvPr>
            <p:ph type="sldNum" sz="quarter" idx="5"/>
          </p:nvPr>
        </p:nvSpPr>
        <p:spPr/>
        <p:txBody>
          <a:bodyPr/>
          <a:lstStyle/>
          <a:p>
            <a:fld id="{3C0DDAA2-1C43-4F84-BCB8-BB799C3B521C}" type="slidenum">
              <a:rPr lang="en-US" smtClean="0"/>
              <a:t>25</a:t>
            </a:fld>
            <a:endParaRPr lang="en-US" dirty="0"/>
          </a:p>
        </p:txBody>
      </p:sp>
    </p:spTree>
    <p:extLst>
      <p:ext uri="{BB962C8B-B14F-4D97-AF65-F5344CB8AC3E}">
        <p14:creationId xmlns:p14="http://schemas.microsoft.com/office/powerpoint/2010/main" val="11028280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you accountable for this student?  Yes you are.</a:t>
            </a:r>
          </a:p>
        </p:txBody>
      </p:sp>
      <p:sp>
        <p:nvSpPr>
          <p:cNvPr id="4" name="Slide Number Placeholder 3"/>
          <p:cNvSpPr>
            <a:spLocks noGrp="1"/>
          </p:cNvSpPr>
          <p:nvPr>
            <p:ph type="sldNum" sz="quarter" idx="5"/>
          </p:nvPr>
        </p:nvSpPr>
        <p:spPr/>
        <p:txBody>
          <a:bodyPr/>
          <a:lstStyle/>
          <a:p>
            <a:fld id="{3C0DDAA2-1C43-4F84-BCB8-BB799C3B521C}" type="slidenum">
              <a:rPr lang="en-US" smtClean="0"/>
              <a:t>26</a:t>
            </a:fld>
            <a:endParaRPr lang="en-US" dirty="0"/>
          </a:p>
        </p:txBody>
      </p:sp>
    </p:spTree>
    <p:extLst>
      <p:ext uri="{BB962C8B-B14F-4D97-AF65-F5344CB8AC3E}">
        <p14:creationId xmlns:p14="http://schemas.microsoft.com/office/powerpoint/2010/main" val="28392426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you accountable for this student?  Yes you are.</a:t>
            </a:r>
          </a:p>
        </p:txBody>
      </p:sp>
      <p:sp>
        <p:nvSpPr>
          <p:cNvPr id="4" name="Slide Number Placeholder 3"/>
          <p:cNvSpPr>
            <a:spLocks noGrp="1"/>
          </p:cNvSpPr>
          <p:nvPr>
            <p:ph type="sldNum" sz="quarter" idx="5"/>
          </p:nvPr>
        </p:nvSpPr>
        <p:spPr/>
        <p:txBody>
          <a:bodyPr/>
          <a:lstStyle/>
          <a:p>
            <a:fld id="{3C0DDAA2-1C43-4F84-BCB8-BB799C3B521C}" type="slidenum">
              <a:rPr lang="en-US" smtClean="0"/>
              <a:t>27</a:t>
            </a:fld>
            <a:endParaRPr lang="en-US" dirty="0"/>
          </a:p>
        </p:txBody>
      </p:sp>
    </p:spTree>
    <p:extLst>
      <p:ext uri="{BB962C8B-B14F-4D97-AF65-F5344CB8AC3E}">
        <p14:creationId xmlns:p14="http://schemas.microsoft.com/office/powerpoint/2010/main" val="36154146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About 80% of all districts do allow home school students to take classes prior to the change in the law.</a:t>
            </a:r>
          </a:p>
        </p:txBody>
      </p:sp>
      <p:sp>
        <p:nvSpPr>
          <p:cNvPr id="4" name="Slide Number Placeholder 3"/>
          <p:cNvSpPr>
            <a:spLocks noGrp="1"/>
          </p:cNvSpPr>
          <p:nvPr>
            <p:ph type="sldNum" sz="quarter" idx="5"/>
          </p:nvPr>
        </p:nvSpPr>
        <p:spPr/>
        <p:txBody>
          <a:bodyPr/>
          <a:lstStyle/>
          <a:p>
            <a:fld id="{3C0DDAA2-1C43-4F84-BCB8-BB799C3B521C}" type="slidenum">
              <a:rPr lang="en-US" smtClean="0"/>
              <a:t>28</a:t>
            </a:fld>
            <a:endParaRPr lang="en-US" dirty="0"/>
          </a:p>
        </p:txBody>
      </p:sp>
    </p:spTree>
    <p:extLst>
      <p:ext uri="{BB962C8B-B14F-4D97-AF65-F5344CB8AC3E}">
        <p14:creationId xmlns:p14="http://schemas.microsoft.com/office/powerpoint/2010/main" val="26496777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Again the challenge is at the local, not at the State level.</a:t>
            </a:r>
          </a:p>
        </p:txBody>
      </p:sp>
      <p:sp>
        <p:nvSpPr>
          <p:cNvPr id="4" name="Slide Number Placeholder 3"/>
          <p:cNvSpPr>
            <a:spLocks noGrp="1"/>
          </p:cNvSpPr>
          <p:nvPr>
            <p:ph type="sldNum" sz="quarter" idx="5"/>
          </p:nvPr>
        </p:nvSpPr>
        <p:spPr/>
        <p:txBody>
          <a:bodyPr/>
          <a:lstStyle/>
          <a:p>
            <a:fld id="{3C0DDAA2-1C43-4F84-BCB8-BB799C3B521C}" type="slidenum">
              <a:rPr lang="en-US" smtClean="0"/>
              <a:t>29</a:t>
            </a:fld>
            <a:endParaRPr lang="en-US" dirty="0"/>
          </a:p>
        </p:txBody>
      </p:sp>
    </p:spTree>
    <p:extLst>
      <p:ext uri="{BB962C8B-B14F-4D97-AF65-F5344CB8AC3E}">
        <p14:creationId xmlns:p14="http://schemas.microsoft.com/office/powerpoint/2010/main" val="9199737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About 80% of all districts do allow home school students to take classes prior to the change in the law.</a:t>
            </a:r>
          </a:p>
        </p:txBody>
      </p:sp>
      <p:sp>
        <p:nvSpPr>
          <p:cNvPr id="4" name="Slide Number Placeholder 3"/>
          <p:cNvSpPr>
            <a:spLocks noGrp="1"/>
          </p:cNvSpPr>
          <p:nvPr>
            <p:ph type="sldNum" sz="quarter" idx="5"/>
          </p:nvPr>
        </p:nvSpPr>
        <p:spPr/>
        <p:txBody>
          <a:bodyPr/>
          <a:lstStyle/>
          <a:p>
            <a:fld id="{3C0DDAA2-1C43-4F84-BCB8-BB799C3B521C}" type="slidenum">
              <a:rPr lang="en-US" smtClean="0"/>
              <a:t>30</a:t>
            </a:fld>
            <a:endParaRPr lang="en-US" dirty="0"/>
          </a:p>
        </p:txBody>
      </p:sp>
    </p:spTree>
    <p:extLst>
      <p:ext uri="{BB962C8B-B14F-4D97-AF65-F5344CB8AC3E}">
        <p14:creationId xmlns:p14="http://schemas.microsoft.com/office/powerpoint/2010/main" val="36481804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the student template, there were 520 home school students in 2022-23 and that number increased to 705 this year.</a:t>
            </a:r>
          </a:p>
        </p:txBody>
      </p:sp>
      <p:sp>
        <p:nvSpPr>
          <p:cNvPr id="4" name="Slide Number Placeholder 3"/>
          <p:cNvSpPr>
            <a:spLocks noGrp="1"/>
          </p:cNvSpPr>
          <p:nvPr>
            <p:ph type="sldNum" sz="quarter" idx="5"/>
          </p:nvPr>
        </p:nvSpPr>
        <p:spPr/>
        <p:txBody>
          <a:bodyPr/>
          <a:lstStyle/>
          <a:p>
            <a:fld id="{3C0DDAA2-1C43-4F84-BCB8-BB799C3B521C}" type="slidenum">
              <a:rPr lang="en-US" smtClean="0"/>
              <a:t>31</a:t>
            </a:fld>
            <a:endParaRPr lang="en-US" dirty="0"/>
          </a:p>
        </p:txBody>
      </p:sp>
    </p:spTree>
    <p:extLst>
      <p:ext uri="{BB962C8B-B14F-4D97-AF65-F5344CB8AC3E}">
        <p14:creationId xmlns:p14="http://schemas.microsoft.com/office/powerpoint/2010/main" val="2703819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33</a:t>
            </a:fld>
            <a:endParaRPr lang="en-US" dirty="0"/>
          </a:p>
        </p:txBody>
      </p:sp>
    </p:spTree>
    <p:extLst>
      <p:ext uri="{BB962C8B-B14F-4D97-AF65-F5344CB8AC3E}">
        <p14:creationId xmlns:p14="http://schemas.microsoft.com/office/powerpoint/2010/main" val="2529737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School Services Office is a ‘potpourri of PDE’  </a:t>
            </a:r>
          </a:p>
          <a:p>
            <a:r>
              <a:rPr lang="en-US" dirty="0"/>
              <a:t>Under the seasoned leadership of Monica Washington, we cover a lot different services.</a:t>
            </a:r>
          </a:p>
          <a:p>
            <a:r>
              <a:rPr lang="en-US" dirty="0"/>
              <a:t>Someone ask – what exactly do you do?</a:t>
            </a:r>
          </a:p>
          <a:p>
            <a:r>
              <a:rPr lang="en-US" dirty="0"/>
              <a:t> </a:t>
            </a:r>
          </a:p>
        </p:txBody>
      </p:sp>
      <p:sp>
        <p:nvSpPr>
          <p:cNvPr id="4" name="Slide Number Placeholder 3"/>
          <p:cNvSpPr>
            <a:spLocks noGrp="1"/>
          </p:cNvSpPr>
          <p:nvPr>
            <p:ph type="sldNum" sz="quarter" idx="5"/>
          </p:nvPr>
        </p:nvSpPr>
        <p:spPr/>
        <p:txBody>
          <a:bodyPr/>
          <a:lstStyle/>
          <a:p>
            <a:fld id="{3C0DDAA2-1C43-4F84-BCB8-BB799C3B521C}" type="slidenum">
              <a:rPr lang="en-US" smtClean="0"/>
              <a:t>4</a:t>
            </a:fld>
            <a:endParaRPr lang="en-US" dirty="0"/>
          </a:p>
        </p:txBody>
      </p:sp>
    </p:spTree>
    <p:extLst>
      <p:ext uri="{BB962C8B-B14F-4D97-AF65-F5344CB8AC3E}">
        <p14:creationId xmlns:p14="http://schemas.microsoft.com/office/powerpoint/2010/main" val="330872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very clear in the law – home school students can participate in extracurricular activities as long as they meet the eligibility criteria.  The prom, homecoming dance, and commencement are NOT  extracurricular activities. This is a district call.</a:t>
            </a:r>
          </a:p>
        </p:txBody>
      </p:sp>
      <p:sp>
        <p:nvSpPr>
          <p:cNvPr id="4" name="Slide Number Placeholder 3"/>
          <p:cNvSpPr>
            <a:spLocks noGrp="1"/>
          </p:cNvSpPr>
          <p:nvPr>
            <p:ph type="sldNum" sz="quarter" idx="5"/>
          </p:nvPr>
        </p:nvSpPr>
        <p:spPr/>
        <p:txBody>
          <a:bodyPr/>
          <a:lstStyle/>
          <a:p>
            <a:fld id="{3C0DDAA2-1C43-4F84-BCB8-BB799C3B521C}" type="slidenum">
              <a:rPr lang="en-US" smtClean="0"/>
              <a:t>34</a:t>
            </a:fld>
            <a:endParaRPr lang="en-US" dirty="0"/>
          </a:p>
        </p:txBody>
      </p:sp>
    </p:spTree>
    <p:extLst>
      <p:ext uri="{BB962C8B-B14F-4D97-AF65-F5344CB8AC3E}">
        <p14:creationId xmlns:p14="http://schemas.microsoft.com/office/powerpoint/2010/main" val="13211218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very clear in the law – home school students can participate in extracurricular activities as long as they meet the eligibility criteria.  The prom, homecoming dance, and commencement are NOT  extracurricular activities. This is a district call.</a:t>
            </a:r>
          </a:p>
        </p:txBody>
      </p:sp>
      <p:sp>
        <p:nvSpPr>
          <p:cNvPr id="4" name="Slide Number Placeholder 3"/>
          <p:cNvSpPr>
            <a:spLocks noGrp="1"/>
          </p:cNvSpPr>
          <p:nvPr>
            <p:ph type="sldNum" sz="quarter" idx="5"/>
          </p:nvPr>
        </p:nvSpPr>
        <p:spPr/>
        <p:txBody>
          <a:bodyPr/>
          <a:lstStyle/>
          <a:p>
            <a:fld id="{3C0DDAA2-1C43-4F84-BCB8-BB799C3B521C}" type="slidenum">
              <a:rPr lang="en-US" smtClean="0"/>
              <a:t>35</a:t>
            </a:fld>
            <a:endParaRPr lang="en-US" dirty="0"/>
          </a:p>
        </p:txBody>
      </p:sp>
    </p:spTree>
    <p:extLst>
      <p:ext uri="{BB962C8B-B14F-4D97-AF65-F5344CB8AC3E}">
        <p14:creationId xmlns:p14="http://schemas.microsoft.com/office/powerpoint/2010/main" val="41037150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07B321-F9DA-61FE-96ED-492F18561C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22ABC2-F33A-BEFE-D761-E32E85B000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0CBB82-B4AF-7955-A1AB-87E753C1B5BF}"/>
              </a:ext>
            </a:extLst>
          </p:cNvPr>
          <p:cNvSpPr>
            <a:spLocks noGrp="1"/>
          </p:cNvSpPr>
          <p:nvPr>
            <p:ph type="body" idx="1"/>
          </p:nvPr>
        </p:nvSpPr>
        <p:spPr/>
        <p:txBody>
          <a:bodyPr/>
          <a:lstStyle/>
          <a:p>
            <a:r>
              <a:rPr lang="en-US" dirty="0"/>
              <a:t>This is very clear in the law – home school students can participate in extracurricular activities as long as they meet the eligibility criteria.  The prom, homecoming dance, and commencement are NOT  extracurricular activities. This is a district call.</a:t>
            </a:r>
          </a:p>
        </p:txBody>
      </p:sp>
      <p:sp>
        <p:nvSpPr>
          <p:cNvPr id="4" name="Slide Number Placeholder 3">
            <a:extLst>
              <a:ext uri="{FF2B5EF4-FFF2-40B4-BE49-F238E27FC236}">
                <a16:creationId xmlns:a16="http://schemas.microsoft.com/office/drawing/2014/main" id="{8E801BF1-5792-EA6C-E850-0A30875D9182}"/>
              </a:ext>
            </a:extLst>
          </p:cNvPr>
          <p:cNvSpPr>
            <a:spLocks noGrp="1"/>
          </p:cNvSpPr>
          <p:nvPr>
            <p:ph type="sldNum" sz="quarter" idx="5"/>
          </p:nvPr>
        </p:nvSpPr>
        <p:spPr/>
        <p:txBody>
          <a:bodyPr/>
          <a:lstStyle/>
          <a:p>
            <a:fld id="{3C0DDAA2-1C43-4F84-BCB8-BB799C3B521C}" type="slidenum">
              <a:rPr lang="en-US" smtClean="0"/>
              <a:t>36</a:t>
            </a:fld>
            <a:endParaRPr lang="en-US" dirty="0"/>
          </a:p>
        </p:txBody>
      </p:sp>
    </p:spTree>
    <p:extLst>
      <p:ext uri="{BB962C8B-B14F-4D97-AF65-F5344CB8AC3E}">
        <p14:creationId xmlns:p14="http://schemas.microsoft.com/office/powerpoint/2010/main" val="39339854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districts have supplied home school data over the past 4 years, The Statewide numbers for 2021-22 were posted in December.</a:t>
            </a:r>
          </a:p>
          <a:p>
            <a:r>
              <a:rPr lang="en-US" dirty="0"/>
              <a:t>The home school guide and BEC were updated, and  published on our website. </a:t>
            </a:r>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37</a:t>
            </a:fld>
            <a:endParaRPr lang="en-US" dirty="0"/>
          </a:p>
        </p:txBody>
      </p:sp>
    </p:spTree>
    <p:extLst>
      <p:ext uri="{BB962C8B-B14F-4D97-AF65-F5344CB8AC3E}">
        <p14:creationId xmlns:p14="http://schemas.microsoft.com/office/powerpoint/2010/main" val="35633643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defTabSz="925464">
              <a:defRPr/>
            </a:pPr>
            <a:fld id="{3C0DDAA2-1C43-4F84-BCB8-BB799C3B521C}" type="slidenum">
              <a:rPr lang="en-US">
                <a:solidFill>
                  <a:prstClr val="black"/>
                </a:solidFill>
                <a:latin typeface="Calibri"/>
              </a:rPr>
              <a:pPr defTabSz="925464">
                <a:defRPr/>
              </a:pPr>
              <a:t>38</a:t>
            </a:fld>
            <a:endParaRPr lang="en-US" dirty="0">
              <a:solidFill>
                <a:prstClr val="black"/>
              </a:solidFill>
              <a:latin typeface="Calibri"/>
            </a:endParaRPr>
          </a:p>
        </p:txBody>
      </p:sp>
    </p:spTree>
    <p:extLst>
      <p:ext uri="{BB962C8B-B14F-4D97-AF65-F5344CB8AC3E}">
        <p14:creationId xmlns:p14="http://schemas.microsoft.com/office/powerpoint/2010/main" val="28789170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Thanks to my team from the School Services Office and other hard working PDE folks that contributed to the presentation.  And thank you for attending this presentation.  If there are any other questions, you can ask now or you can call or email us using the info on the slide but I will not answer legal questions. And thank you again</a:t>
            </a:r>
          </a:p>
        </p:txBody>
      </p:sp>
      <p:sp>
        <p:nvSpPr>
          <p:cNvPr id="4" name="Slide Number Placeholder 3"/>
          <p:cNvSpPr>
            <a:spLocks noGrp="1"/>
          </p:cNvSpPr>
          <p:nvPr>
            <p:ph type="sldNum" sz="quarter" idx="5"/>
          </p:nvPr>
        </p:nvSpPr>
        <p:spPr/>
        <p:txBody>
          <a:bodyPr/>
          <a:lstStyle/>
          <a:p>
            <a:fld id="{3C0DDAA2-1C43-4F84-BCB8-BB799C3B521C}" type="slidenum">
              <a:rPr lang="en-US" smtClean="0"/>
              <a:t>39</a:t>
            </a:fld>
            <a:endParaRPr lang="en-US" dirty="0"/>
          </a:p>
        </p:txBody>
      </p:sp>
    </p:spTree>
    <p:extLst>
      <p:ext uri="{BB962C8B-B14F-4D97-AF65-F5344CB8AC3E}">
        <p14:creationId xmlns:p14="http://schemas.microsoft.com/office/powerpoint/2010/main" val="2048247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School Services Offices handles a myriad of needs for LEAs, many of which are listed here. We are the miscellaneous section of people that honestly if we don’t handle, we probably know who to connect you to!</a:t>
            </a:r>
          </a:p>
        </p:txBody>
      </p:sp>
      <p:sp>
        <p:nvSpPr>
          <p:cNvPr id="4" name="Slide Number Placeholder 3"/>
          <p:cNvSpPr>
            <a:spLocks noGrp="1"/>
          </p:cNvSpPr>
          <p:nvPr>
            <p:ph type="sldNum" sz="quarter" idx="5"/>
          </p:nvPr>
        </p:nvSpPr>
        <p:spPr/>
        <p:txBody>
          <a:bodyPr/>
          <a:lstStyle/>
          <a:p>
            <a:fld id="{3C0DDAA2-1C43-4F84-BCB8-BB799C3B521C}" type="slidenum">
              <a:rPr lang="en-US" smtClean="0"/>
              <a:t>5</a:t>
            </a:fld>
            <a:endParaRPr lang="en-US" dirty="0"/>
          </a:p>
        </p:txBody>
      </p:sp>
    </p:spTree>
    <p:extLst>
      <p:ext uri="{BB962C8B-B14F-4D97-AF65-F5344CB8AC3E}">
        <p14:creationId xmlns:p14="http://schemas.microsoft.com/office/powerpoint/2010/main" val="3481421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 education and private tutoring.  First and foremost home education is a right – the home education law can be found on PDE’s website – www.education.pa.gov search for Home Education  As long as the required documentation is provided and the parent/guardian meets the qualifications, a program can commence.  PDE’s role is provide guidance to districts and parents, so we are NOT the governing body nor record keeper for home school programs.  PA is a ‘local control’ State, meaning that local elected officials govern school districts, create and implement policies and enforce home school laws.  Ultimately any decisions on home school policies are going to be made by the School Board.</a:t>
            </a:r>
          </a:p>
        </p:txBody>
      </p:sp>
      <p:sp>
        <p:nvSpPr>
          <p:cNvPr id="4" name="Slide Number Placeholder 3"/>
          <p:cNvSpPr>
            <a:spLocks noGrp="1"/>
          </p:cNvSpPr>
          <p:nvPr>
            <p:ph type="sldNum" sz="quarter" idx="5"/>
          </p:nvPr>
        </p:nvSpPr>
        <p:spPr/>
        <p:txBody>
          <a:bodyPr/>
          <a:lstStyle/>
          <a:p>
            <a:fld id="{3C0DDAA2-1C43-4F84-BCB8-BB799C3B521C}" type="slidenum">
              <a:rPr lang="en-US" smtClean="0"/>
              <a:t>8</a:t>
            </a:fld>
            <a:endParaRPr lang="en-US" dirty="0"/>
          </a:p>
        </p:txBody>
      </p:sp>
    </p:spTree>
    <p:extLst>
      <p:ext uri="{BB962C8B-B14F-4D97-AF65-F5344CB8AC3E}">
        <p14:creationId xmlns:p14="http://schemas.microsoft.com/office/powerpoint/2010/main" val="2591398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different types of home schooling programs – a traditional home schooling program and a private tutoring program.  There are some differences in these approaches.  First a traditional home schooling program is where a parent or legal guardian assumes the role of teacher and manager of their child’s education.  A parent has the right to borrow curriculum materials – text books, can issue a state recognized diploma AFTER THE 12</a:t>
            </a:r>
            <a:r>
              <a:rPr lang="en-US" baseline="30000" dirty="0"/>
              <a:t>TH</a:t>
            </a:r>
            <a:r>
              <a:rPr lang="en-US" dirty="0"/>
              <a:t> YEAR OR FINAL HOME SCHOOL EVALUATION IS COMPLETED; And in the law, a student can participate in extracurricular activities.  For private tutoring, you don’t need an affidavit, there is no evaluation required but you also cannot get a diploma from a private tutoring program. The private tutor must be a PA Certified teacher and many districts will ask for information to confirm that the tutor does have a PA teaching certificate.</a:t>
            </a:r>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9</a:t>
            </a:fld>
            <a:endParaRPr lang="en-US" dirty="0"/>
          </a:p>
        </p:txBody>
      </p:sp>
    </p:spTree>
    <p:extLst>
      <p:ext uri="{BB962C8B-B14F-4D97-AF65-F5344CB8AC3E}">
        <p14:creationId xmlns:p14="http://schemas.microsoft.com/office/powerpoint/2010/main" val="1039996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However the number of home school students was climbing gradually until 2020-21, roughly about 8.7% over the prior 6 years.  Then in 2020-21, there was a surge of home school students  -- up about 16,000 students in one year – those who like math that’s a 57% jump. Remember we report based upon the prior year and only those students that at the end of the year, not those that started home schooling and then re-enrolled in the district before the end of the year. And we don’t track those that bounced between enrolled and home schooling though part of the year. We have now have more home schoolers than ever, more than even at the height of COVID.</a:t>
            </a:r>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10</a:t>
            </a:fld>
            <a:endParaRPr lang="en-US" dirty="0"/>
          </a:p>
        </p:txBody>
      </p:sp>
    </p:spTree>
    <p:extLst>
      <p:ext uri="{BB962C8B-B14F-4D97-AF65-F5344CB8AC3E}">
        <p14:creationId xmlns:p14="http://schemas.microsoft.com/office/powerpoint/2010/main" val="885940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6 and 7 years olds have grown significantly –partly because we are now counting them and then COVID, but the numbers haven’t really declined since they peaked due to COVID.  Those 12 and up are holding steady too.  It doesn’t appear to be a return to the districts despite all of the technology and other opportunities available to these kiddos.  So tell me what’s going in your district?</a:t>
            </a:r>
          </a:p>
          <a:p>
            <a:r>
              <a:rPr lang="en-US" dirty="0"/>
              <a:t>I had two districts one in Lancaster County and One in Centre County where the districts had 100 fewer home schoolers and they said – whew – thank goodness.  Nah they said that some left the district, some went to the cyber program, some returned to the district but in spite of this, they still had more home schoolers than in the pre-Covid years… </a:t>
            </a:r>
          </a:p>
        </p:txBody>
      </p:sp>
      <p:sp>
        <p:nvSpPr>
          <p:cNvPr id="4" name="Slide Number Placeholder 3"/>
          <p:cNvSpPr>
            <a:spLocks noGrp="1"/>
          </p:cNvSpPr>
          <p:nvPr>
            <p:ph type="sldNum" sz="quarter" idx="5"/>
          </p:nvPr>
        </p:nvSpPr>
        <p:spPr/>
        <p:txBody>
          <a:bodyPr/>
          <a:lstStyle/>
          <a:p>
            <a:fld id="{3C0DDAA2-1C43-4F84-BCB8-BB799C3B521C}" type="slidenum">
              <a:rPr lang="en-US" smtClean="0"/>
              <a:t>11</a:t>
            </a:fld>
            <a:endParaRPr lang="en-US" dirty="0"/>
          </a:p>
        </p:txBody>
      </p:sp>
    </p:spTree>
    <p:extLst>
      <p:ext uri="{BB962C8B-B14F-4D97-AF65-F5344CB8AC3E}">
        <p14:creationId xmlns:p14="http://schemas.microsoft.com/office/powerpoint/2010/main" val="1214912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FYI – Lancaster County topped the charts again for the most home schooled students by county (4,580), far outpacing York, Allegheny Berks, Chester, and Philadelphia counties.  Philly was #1 as a district (850), Elanco was second 560, and Chambersburg was third (497) but there are four districts in Lancaster among the top ten in the State.  And hey yeah now these aint the Amish – they go to private schools… Mennonites, others seeking faith based educations or freedom from certain curriculum, etc. There are 19 districts in the State that have more than 300 home school students and only three districts have no home school students at all.</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12</a:t>
            </a:fld>
            <a:endParaRPr lang="en-US" dirty="0"/>
          </a:p>
        </p:txBody>
      </p:sp>
    </p:spTree>
    <p:extLst>
      <p:ext uri="{BB962C8B-B14F-4D97-AF65-F5344CB8AC3E}">
        <p14:creationId xmlns:p14="http://schemas.microsoft.com/office/powerpoint/2010/main" val="3781994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7F13630A-B4C6-440D-8DFA-092D64E442B8}" type="datetime1">
              <a:rPr lang="en-US" smtClean="0"/>
              <a:t>8/5/2025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195118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868029-EA98-428C-9C94-99DDD0A03049}" type="datetime1">
              <a:rPr lang="en-US" smtClean="0"/>
              <a:t>8/5/2025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1858523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F0A0D-70E5-4974-AD90-8DA8B9AC48B2}" type="datetime1">
              <a:rPr lang="en-US" smtClean="0"/>
              <a:t>8/5/2025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865107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0CF1AE-9D07-4FAF-9EEC-B15CCCFC2843}" type="datetime1">
              <a:rPr lang="en-US" smtClean="0"/>
              <a:t>8/5/2025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2918980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ABBFCA-7A7C-4191-8BC8-370AEEE02C16}" type="datetime1">
              <a:rPr lang="en-US" smtClean="0"/>
              <a:t>8/5/2025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49788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86EB9F-620D-4745-B0DC-239369A89773}" type="datetime1">
              <a:rPr lang="en-US" smtClean="0"/>
              <a:t>8/5/2025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13907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960D5E9-816A-404D-95C5-1BCCD4E30359}" type="datetime1">
              <a:rPr lang="en-US" smtClean="0"/>
              <a:t>8/5/2025</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468785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931F4DF-3504-4A5A-ACA1-B091F23F45D1}" type="datetime1">
              <a:rPr lang="en-US" smtClean="0"/>
              <a:t>8/5/2025</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1518495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996F1-C86A-40F8-B29C-18DAE3D14AAE}" type="datetime1">
              <a:rPr lang="en-US" smtClean="0"/>
              <a:t>8/5/2025</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161311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47800"/>
            <a:ext cx="5111750" cy="4678363"/>
          </a:xfrm>
        </p:spPr>
        <p:txBody>
          <a:bodyPr/>
          <a:lstStyle>
            <a:lvl1pPr>
              <a:defRPr sz="2400">
                <a:solidFill>
                  <a:schemeClr val="tx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44C58EE-A39A-4E93-949A-DFFC70D6E94B}" type="datetime1">
              <a:rPr lang="en-US" smtClean="0"/>
              <a:t>8/5/2025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dirty="0"/>
          </a:p>
        </p:txBody>
      </p:sp>
      <p:sp>
        <p:nvSpPr>
          <p:cNvPr id="8" name="Title 1"/>
          <p:cNvSpPr>
            <a:spLocks noGrp="1"/>
          </p:cNvSpPr>
          <p:nvPr>
            <p:ph type="title" hasCustomPrompt="1"/>
          </p:nvPr>
        </p:nvSpPr>
        <p:spPr>
          <a:xfrm>
            <a:off x="457200" y="304800"/>
            <a:ext cx="8229600" cy="1143000"/>
          </a:xfrm>
        </p:spPr>
        <p:txBody>
          <a:bodyPr/>
          <a:lstStyle/>
          <a:p>
            <a:r>
              <a:rPr lang="en-US" dirty="0"/>
              <a:t>Click to edit title </a:t>
            </a:r>
          </a:p>
        </p:txBody>
      </p:sp>
    </p:spTree>
    <p:extLst>
      <p:ext uri="{BB962C8B-B14F-4D97-AF65-F5344CB8AC3E}">
        <p14:creationId xmlns:p14="http://schemas.microsoft.com/office/powerpoint/2010/main" val="2064657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3FFC4D-F93B-431C-B876-5FCBBC91611E}" type="datetime1">
              <a:rPr lang="en-US" smtClean="0"/>
              <a:t>8/5/2025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274511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15">
            <a:extLst>
              <a:ext uri="{C183D7F6-B498-43B3-948B-1728B52AA6E4}">
                <adec:decorative xmlns:adec="http://schemas.microsoft.com/office/drawing/2017/decorative" val="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57200" y="609600"/>
            <a:ext cx="82296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3048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C0341-FC7F-406E-BA30-1FF03FFEEBCF}" type="datetime1">
              <a:rPr lang="en-US" smtClean="0"/>
              <a:t>8/5/2025</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C5762-CF65-4775-9966-A58D40CC61B9}" type="slidenum">
              <a:rPr lang="en-US" smtClean="0"/>
              <a:t>‹#›</a:t>
            </a:fld>
            <a:endParaRPr lang="en-US" dirty="0"/>
          </a:p>
        </p:txBody>
      </p:sp>
      <p:pic>
        <p:nvPicPr>
          <p:cNvPr id="5" name="Picture 4" descr="Pennsylvania Department of Education Logo">
            <a:extLst>
              <a:ext uri="{FF2B5EF4-FFF2-40B4-BE49-F238E27FC236}">
                <a16:creationId xmlns:a16="http://schemas.microsoft.com/office/drawing/2014/main" id="{0CD1C4D6-D900-70A3-5D19-2FF0B0709CAE}"/>
              </a:ext>
            </a:extLst>
          </p:cNvPr>
          <p:cNvPicPr>
            <a:picLocks noChangeAspect="1"/>
          </p:cNvPicPr>
          <p:nvPr userDrawn="1"/>
        </p:nvPicPr>
        <p:blipFill>
          <a:blip r:embed="rId14"/>
          <a:srcRect/>
          <a:stretch/>
        </p:blipFill>
        <p:spPr>
          <a:xfrm>
            <a:off x="6297852" y="5849714"/>
            <a:ext cx="2401888" cy="386672"/>
          </a:xfrm>
          <a:prstGeom prst="rect">
            <a:avLst/>
          </a:prstGeom>
        </p:spPr>
      </p:pic>
    </p:spTree>
    <p:extLst>
      <p:ext uri="{BB962C8B-B14F-4D97-AF65-F5344CB8AC3E}">
        <p14:creationId xmlns:p14="http://schemas.microsoft.com/office/powerpoint/2010/main" val="3756100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marL="173038" indent="0" algn="l" defTabSz="914400" rtl="0" eaLnBrk="1" latinLnBrk="0" hangingPunct="1">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pa.gov/agencies/education/programs-and-services/instruction/elementary-and-secondary-education/home-education-and-private-tutoring.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pacodeandbulletin.gov/Display/pacode?file=/secure/pacode/data/028/chapter23/s23.83.html&amp;d=reduc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education.pa.gov/Policy-Funding/BECS/Purdons/Pages/HomeEducationProgram.asp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home-education-and-private-tutoring/home%20education%20diploma%20and%20definitions.pdf"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education.pa.gov/K-12/Home%20Education%20and%20Private%20Tutoring/HomeEdPrivateTutoringGuide/Pages/default.aspx"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s://www.pa.gov/agencies/education/data-and-reporting/enrollment.html" TargetMode="External"/><Relationship Id="rId5" Type="http://schemas.openxmlformats.org/officeDocument/2006/relationships/hyperlink" Target="https://www.pa.gov/agencies/education/programs-and-services/instruction/elementary-and-secondary-education/home-education-and-private-tutoring.html#support" TargetMode="External"/><Relationship Id="rId4" Type="http://schemas.openxmlformats.org/officeDocument/2006/relationships/hyperlink" Target="https://www.education.pa.gov/Policy-Funding/BECS/Purdons/Pages/HomeEducationProgram.aspx"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hyperlink" Target="mailto:RA-Home-Education@pa.gov" TargetMode="External"/><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mailto:RA-PDE-SchoolService@pa.gov"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mailto:ra-school-configs@pa.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ra-school-configs@pa.go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acode.com/secure/data/022/chapter11/chap11toc.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a:t>The Latest News on </a:t>
            </a:r>
            <a:br>
              <a:rPr lang="en-US" sz="3200" dirty="0"/>
            </a:br>
            <a:r>
              <a:rPr lang="en-US" sz="3200" dirty="0"/>
              <a:t>Home Schooling in PA</a:t>
            </a:r>
            <a:endParaRPr lang="en-US" dirty="0"/>
          </a:p>
        </p:txBody>
      </p:sp>
      <p:sp>
        <p:nvSpPr>
          <p:cNvPr id="3" name="Subtitle 2"/>
          <p:cNvSpPr>
            <a:spLocks noGrp="1"/>
          </p:cNvSpPr>
          <p:nvPr>
            <p:ph type="subTitle" idx="1"/>
          </p:nvPr>
        </p:nvSpPr>
        <p:spPr/>
        <p:txBody>
          <a:bodyPr>
            <a:normAutofit lnSpcReduction="10000"/>
          </a:bodyPr>
          <a:lstStyle/>
          <a:p>
            <a:r>
              <a:rPr lang="en-US" sz="2400" dirty="0"/>
              <a:t>Thomas J. Dubbs</a:t>
            </a:r>
          </a:p>
          <a:p>
            <a:r>
              <a:rPr lang="en-US" sz="2400" dirty="0"/>
              <a:t>PDE School Services Office</a:t>
            </a:r>
          </a:p>
          <a:p>
            <a:r>
              <a:rPr lang="en-US" sz="2400" dirty="0"/>
              <a:t>PHAA Webinar</a:t>
            </a:r>
          </a:p>
          <a:p>
            <a:r>
              <a:rPr lang="en-US" sz="2400" dirty="0"/>
              <a:t>August 12, 2025</a:t>
            </a:r>
          </a:p>
        </p:txBody>
      </p:sp>
      <p:sp>
        <p:nvSpPr>
          <p:cNvPr id="5" name="Date Placeholder 4"/>
          <p:cNvSpPr>
            <a:spLocks noGrp="1"/>
          </p:cNvSpPr>
          <p:nvPr>
            <p:ph type="dt" sz="half" idx="10"/>
          </p:nvPr>
        </p:nvSpPr>
        <p:spPr/>
        <p:txBody>
          <a:bodyPr/>
          <a:lstStyle/>
          <a:p>
            <a:fld id="{01DC3D52-904E-4A66-ACEA-A7B79BE56C18}" type="datetime1">
              <a:rPr lang="en-US" smtClean="0"/>
              <a:pPr/>
              <a:t>8/5/2025</a:t>
            </a:fld>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pPr/>
              <a:t>1</a:t>
            </a:fld>
            <a:endParaRPr lang="en-US" dirty="0"/>
          </a:p>
        </p:txBody>
      </p:sp>
    </p:spTree>
    <p:extLst>
      <p:ext uri="{BB962C8B-B14F-4D97-AF65-F5344CB8AC3E}">
        <p14:creationId xmlns:p14="http://schemas.microsoft.com/office/powerpoint/2010/main" val="1379834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85FE5-FB75-4E23-8EE5-E690070223E5}"/>
              </a:ext>
            </a:extLst>
          </p:cNvPr>
          <p:cNvSpPr>
            <a:spLocks noGrp="1"/>
          </p:cNvSpPr>
          <p:nvPr>
            <p:ph type="title"/>
          </p:nvPr>
        </p:nvSpPr>
        <p:spPr>
          <a:xfrm>
            <a:off x="609600" y="300361"/>
            <a:ext cx="8229600" cy="1066800"/>
          </a:xfrm>
        </p:spPr>
        <p:txBody>
          <a:bodyPr>
            <a:normAutofit/>
          </a:bodyPr>
          <a:lstStyle/>
          <a:p>
            <a:r>
              <a:rPr lang="en-US" dirty="0"/>
              <a:t>Home School Enrollment – Ages 5-21</a:t>
            </a:r>
          </a:p>
        </p:txBody>
      </p:sp>
      <p:sp>
        <p:nvSpPr>
          <p:cNvPr id="4" name="Date Placeholder 3">
            <a:extLst>
              <a:ext uri="{FF2B5EF4-FFF2-40B4-BE49-F238E27FC236}">
                <a16:creationId xmlns:a16="http://schemas.microsoft.com/office/drawing/2014/main" id="{C07FA394-64FF-4BD2-A27D-B52527B05DB7}"/>
              </a:ext>
            </a:extLst>
          </p:cNvPr>
          <p:cNvSpPr>
            <a:spLocks noGrp="1"/>
          </p:cNvSpPr>
          <p:nvPr>
            <p:ph type="dt" sz="half" idx="10"/>
          </p:nvPr>
        </p:nvSpPr>
        <p:spPr>
          <a:xfrm>
            <a:off x="155359" y="1577328"/>
            <a:ext cx="8686800" cy="304800"/>
          </a:xfrm>
        </p:spPr>
        <p:txBody>
          <a:bodyPr/>
          <a:lstStyle/>
          <a:p>
            <a:pPr algn="ctr"/>
            <a:r>
              <a:rPr lang="en-US" sz="1800" b="1" dirty="0">
                <a:solidFill>
                  <a:schemeClr val="tx1"/>
                </a:solidFill>
                <a:latin typeface="Arial" panose="020B0604020202020204" pitchFamily="34" charset="0"/>
                <a:cs typeface="Arial" panose="020B0604020202020204" pitchFamily="34" charset="0"/>
              </a:rPr>
              <a:t>Home school students statewide increased 64%, from 2019-20 to 2023-24</a:t>
            </a:r>
            <a:r>
              <a:rPr lang="en-US" sz="2000" b="1" dirty="0">
                <a:solidFill>
                  <a:schemeClr val="tx1"/>
                </a:solidFill>
                <a:latin typeface="Arial" panose="020B0604020202020204" pitchFamily="34" charset="0"/>
                <a:cs typeface="Arial" panose="020B0604020202020204" pitchFamily="34" charset="0"/>
              </a:rPr>
              <a:t>. </a:t>
            </a:r>
          </a:p>
        </p:txBody>
      </p:sp>
      <p:sp>
        <p:nvSpPr>
          <p:cNvPr id="5" name="Slide Number Placeholder 4">
            <a:extLst>
              <a:ext uri="{FF2B5EF4-FFF2-40B4-BE49-F238E27FC236}">
                <a16:creationId xmlns:a16="http://schemas.microsoft.com/office/drawing/2014/main" id="{825FF077-2337-4DFE-9B0E-C3AB4D52D8A8}"/>
              </a:ext>
            </a:extLst>
          </p:cNvPr>
          <p:cNvSpPr>
            <a:spLocks noGrp="1"/>
          </p:cNvSpPr>
          <p:nvPr>
            <p:ph type="sldNum" sz="quarter" idx="12"/>
          </p:nvPr>
        </p:nvSpPr>
        <p:spPr/>
        <p:txBody>
          <a:bodyPr/>
          <a:lstStyle/>
          <a:p>
            <a:fld id="{680C5762-CF65-4775-9966-A58D40CC61B9}" type="slidenum">
              <a:rPr lang="en-US" smtClean="0"/>
              <a:t>10</a:t>
            </a:fld>
            <a:endParaRPr lang="en-US" dirty="0"/>
          </a:p>
        </p:txBody>
      </p:sp>
      <p:graphicFrame>
        <p:nvGraphicFramePr>
          <p:cNvPr id="6" name="Content Placeholder 7">
            <a:extLst>
              <a:ext uri="{FF2B5EF4-FFF2-40B4-BE49-F238E27FC236}">
                <a16:creationId xmlns:a16="http://schemas.microsoft.com/office/drawing/2014/main" id="{09DD80C7-6EB8-49D0-BFAB-63B460ACF828}"/>
              </a:ext>
            </a:extLst>
          </p:cNvPr>
          <p:cNvGraphicFramePr>
            <a:graphicFrameLocks noGrp="1"/>
          </p:cNvGraphicFramePr>
          <p:nvPr>
            <p:ph idx="1"/>
          </p:nvPr>
        </p:nvGraphicFramePr>
        <p:xfrm>
          <a:off x="1371600" y="2066278"/>
          <a:ext cx="6858000" cy="38011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732678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95168-253F-479C-A921-728F5FA7FFB8}"/>
              </a:ext>
            </a:extLst>
          </p:cNvPr>
          <p:cNvSpPr>
            <a:spLocks noGrp="1"/>
          </p:cNvSpPr>
          <p:nvPr>
            <p:ph type="title"/>
          </p:nvPr>
        </p:nvSpPr>
        <p:spPr/>
        <p:txBody>
          <a:bodyPr/>
          <a:lstStyle/>
          <a:p>
            <a:pPr algn="ctr"/>
            <a:r>
              <a:rPr lang="en-US" dirty="0"/>
              <a:t>Home School Students – By Age </a:t>
            </a:r>
          </a:p>
        </p:txBody>
      </p:sp>
      <p:graphicFrame>
        <p:nvGraphicFramePr>
          <p:cNvPr id="6" name="Content Placeholder 5">
            <a:extLst>
              <a:ext uri="{FF2B5EF4-FFF2-40B4-BE49-F238E27FC236}">
                <a16:creationId xmlns:a16="http://schemas.microsoft.com/office/drawing/2014/main" id="{99A9D4B5-6777-4040-B1DB-0AA8C6A6A097}"/>
              </a:ext>
            </a:extLst>
          </p:cNvPr>
          <p:cNvGraphicFramePr>
            <a:graphicFrameLocks noGrp="1"/>
          </p:cNvGraphicFramePr>
          <p:nvPr>
            <p:ph idx="1"/>
          </p:nvPr>
        </p:nvGraphicFramePr>
        <p:xfrm>
          <a:off x="457201" y="1143001"/>
          <a:ext cx="8229599" cy="4753789"/>
        </p:xfrm>
        <a:graphic>
          <a:graphicData uri="http://schemas.openxmlformats.org/drawingml/2006/table">
            <a:tbl>
              <a:tblPr firstRow="1" bandRow="1">
                <a:tableStyleId>{5C22544A-7EE6-4342-B048-85BDC9FD1C3A}</a:tableStyleId>
              </a:tblPr>
              <a:tblGrid>
                <a:gridCol w="1179250">
                  <a:extLst>
                    <a:ext uri="{9D8B030D-6E8A-4147-A177-3AD203B41FA5}">
                      <a16:colId xmlns:a16="http://schemas.microsoft.com/office/drawing/2014/main" val="2923958713"/>
                    </a:ext>
                  </a:extLst>
                </a:gridCol>
                <a:gridCol w="1146853">
                  <a:extLst>
                    <a:ext uri="{9D8B030D-6E8A-4147-A177-3AD203B41FA5}">
                      <a16:colId xmlns:a16="http://schemas.microsoft.com/office/drawing/2014/main" val="4060610833"/>
                    </a:ext>
                  </a:extLst>
                </a:gridCol>
                <a:gridCol w="1079392">
                  <a:extLst>
                    <a:ext uri="{9D8B030D-6E8A-4147-A177-3AD203B41FA5}">
                      <a16:colId xmlns:a16="http://schemas.microsoft.com/office/drawing/2014/main" val="3940561996"/>
                    </a:ext>
                  </a:extLst>
                </a:gridCol>
                <a:gridCol w="1146853">
                  <a:extLst>
                    <a:ext uri="{9D8B030D-6E8A-4147-A177-3AD203B41FA5}">
                      <a16:colId xmlns:a16="http://schemas.microsoft.com/office/drawing/2014/main" val="3126937909"/>
                    </a:ext>
                  </a:extLst>
                </a:gridCol>
                <a:gridCol w="1248620">
                  <a:extLst>
                    <a:ext uri="{9D8B030D-6E8A-4147-A177-3AD203B41FA5}">
                      <a16:colId xmlns:a16="http://schemas.microsoft.com/office/drawing/2014/main" val="3986459984"/>
                    </a:ext>
                  </a:extLst>
                </a:gridCol>
                <a:gridCol w="1013905">
                  <a:extLst>
                    <a:ext uri="{9D8B030D-6E8A-4147-A177-3AD203B41FA5}">
                      <a16:colId xmlns:a16="http://schemas.microsoft.com/office/drawing/2014/main" val="1795542655"/>
                    </a:ext>
                  </a:extLst>
                </a:gridCol>
                <a:gridCol w="1414726">
                  <a:extLst>
                    <a:ext uri="{9D8B030D-6E8A-4147-A177-3AD203B41FA5}">
                      <a16:colId xmlns:a16="http://schemas.microsoft.com/office/drawing/2014/main" val="2525339743"/>
                    </a:ext>
                  </a:extLst>
                </a:gridCol>
              </a:tblGrid>
              <a:tr h="533399">
                <a:tc>
                  <a:txBody>
                    <a:bodyPr/>
                    <a:lstStyle/>
                    <a:p>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Arial" panose="020B0604020202020204" pitchFamily="34" charset="0"/>
                          <a:cs typeface="Arial" panose="020B0604020202020204" pitchFamily="34" charset="0"/>
                        </a:rPr>
                        <a:t>2019-20</a:t>
                      </a:r>
                    </a:p>
                  </a:txBody>
                  <a:tcPr/>
                </a:tc>
                <a:tc>
                  <a:txBody>
                    <a:bodyPr/>
                    <a:lstStyle/>
                    <a:p>
                      <a:pPr algn="ctr"/>
                      <a:r>
                        <a:rPr lang="en-US" sz="1000" dirty="0">
                          <a:latin typeface="Arial" panose="020B0604020202020204" pitchFamily="34" charset="0"/>
                          <a:cs typeface="Arial" panose="020B0604020202020204" pitchFamily="34" charset="0"/>
                        </a:rPr>
                        <a:t>2020-21</a:t>
                      </a:r>
                    </a:p>
                  </a:txBody>
                  <a:tcPr/>
                </a:tc>
                <a:tc>
                  <a:txBody>
                    <a:bodyPr/>
                    <a:lstStyle/>
                    <a:p>
                      <a:pPr algn="ctr"/>
                      <a:r>
                        <a:rPr lang="en-US" sz="1000" dirty="0">
                          <a:latin typeface="Arial" panose="020B0604020202020204" pitchFamily="34" charset="0"/>
                          <a:cs typeface="Arial" panose="020B0604020202020204" pitchFamily="34" charset="0"/>
                        </a:rPr>
                        <a:t>2021-22</a:t>
                      </a:r>
                    </a:p>
                  </a:txBody>
                  <a:tcPr/>
                </a:tc>
                <a:tc>
                  <a:txBody>
                    <a:bodyPr/>
                    <a:lstStyle/>
                    <a:p>
                      <a:pPr algn="ctr"/>
                      <a:r>
                        <a:rPr lang="en-US" sz="1000" dirty="0">
                          <a:latin typeface="Arial" panose="020B0604020202020204" pitchFamily="34" charset="0"/>
                          <a:cs typeface="Arial" panose="020B0604020202020204" pitchFamily="34" charset="0"/>
                        </a:rPr>
                        <a:t>2022-23</a:t>
                      </a:r>
                    </a:p>
                  </a:txBody>
                  <a:tcPr/>
                </a:tc>
                <a:tc>
                  <a:txBody>
                    <a:bodyPr/>
                    <a:lstStyle/>
                    <a:p>
                      <a:pPr algn="ctr"/>
                      <a:r>
                        <a:rPr lang="en-US" sz="1000" dirty="0">
                          <a:latin typeface="Arial" panose="020B0604020202020204" pitchFamily="34" charset="0"/>
                          <a:cs typeface="Arial" panose="020B0604020202020204" pitchFamily="34" charset="0"/>
                        </a:rPr>
                        <a:t>2023-24</a:t>
                      </a:r>
                    </a:p>
                  </a:txBody>
                  <a:tcPr/>
                </a:tc>
                <a:tc>
                  <a:txBody>
                    <a:bodyPr/>
                    <a:lstStyle/>
                    <a:p>
                      <a:pPr algn="ctr"/>
                      <a:r>
                        <a:rPr lang="en-US" sz="1000" dirty="0">
                          <a:latin typeface="Arial" panose="020B0604020202020204" pitchFamily="34" charset="0"/>
                          <a:cs typeface="Arial" panose="020B0604020202020204" pitchFamily="34" charset="0"/>
                        </a:rPr>
                        <a:t>% Change (+ or -) </a:t>
                      </a:r>
                    </a:p>
                    <a:p>
                      <a:pPr algn="ctr"/>
                      <a:r>
                        <a:rPr lang="en-US" sz="1000" dirty="0">
                          <a:latin typeface="Arial" panose="020B0604020202020204" pitchFamily="34" charset="0"/>
                          <a:cs typeface="Arial" panose="020B0604020202020204" pitchFamily="34" charset="0"/>
                        </a:rPr>
                        <a:t>2019-20 v. 2023-24</a:t>
                      </a:r>
                    </a:p>
                  </a:txBody>
                  <a:tcPr/>
                </a:tc>
                <a:extLst>
                  <a:ext uri="{0D108BD9-81ED-4DB2-BD59-A6C34878D82A}">
                    <a16:rowId xmlns:a16="http://schemas.microsoft.com/office/drawing/2014/main" val="1807999657"/>
                  </a:ext>
                </a:extLst>
              </a:tr>
              <a:tr h="238106">
                <a:tc>
                  <a:txBody>
                    <a:bodyPr/>
                    <a:lstStyle/>
                    <a:p>
                      <a:r>
                        <a:rPr lang="en-US" sz="1000" dirty="0">
                          <a:latin typeface="Arial" panose="020B0604020202020204" pitchFamily="34" charset="0"/>
                          <a:cs typeface="Arial" panose="020B0604020202020204" pitchFamily="34" charset="0"/>
                        </a:rPr>
                        <a:t>5 yrs.</a:t>
                      </a:r>
                    </a:p>
                  </a:txBody>
                  <a:tcPr/>
                </a:tc>
                <a:tc>
                  <a:txBody>
                    <a:bodyPr/>
                    <a:lstStyle/>
                    <a:p>
                      <a:pPr algn="ctr"/>
                      <a:r>
                        <a:rPr lang="en-US" sz="1000" dirty="0">
                          <a:latin typeface="Arial" panose="020B0604020202020204" pitchFamily="34" charset="0"/>
                          <a:cs typeface="Arial" panose="020B0604020202020204" pitchFamily="34" charset="0"/>
                        </a:rPr>
                        <a:t>181</a:t>
                      </a:r>
                    </a:p>
                  </a:txBody>
                  <a:tcPr/>
                </a:tc>
                <a:tc>
                  <a:txBody>
                    <a:bodyPr/>
                    <a:lstStyle/>
                    <a:p>
                      <a:pPr algn="ctr"/>
                      <a:r>
                        <a:rPr lang="en-US" sz="1000" dirty="0">
                          <a:latin typeface="Arial" panose="020B0604020202020204" pitchFamily="34" charset="0"/>
                          <a:cs typeface="Arial" panose="020B0604020202020204" pitchFamily="34" charset="0"/>
                        </a:rPr>
                        <a:t>1,725</a:t>
                      </a:r>
                    </a:p>
                  </a:txBody>
                  <a:tcPr/>
                </a:tc>
                <a:tc>
                  <a:txBody>
                    <a:bodyPr/>
                    <a:lstStyle/>
                    <a:p>
                      <a:pPr algn="ctr"/>
                      <a:r>
                        <a:rPr lang="en-US" sz="1000" dirty="0">
                          <a:latin typeface="Arial" panose="020B0604020202020204" pitchFamily="34" charset="0"/>
                          <a:cs typeface="Arial" panose="020B0604020202020204" pitchFamily="34" charset="0"/>
                        </a:rPr>
                        <a:t>1,095</a:t>
                      </a:r>
                    </a:p>
                  </a:txBody>
                  <a:tcPr/>
                </a:tc>
                <a:tc>
                  <a:txBody>
                    <a:bodyPr/>
                    <a:lstStyle/>
                    <a:p>
                      <a:pPr algn="ctr"/>
                      <a:r>
                        <a:rPr lang="en-US" sz="1000" dirty="0">
                          <a:latin typeface="Arial" panose="020B0604020202020204" pitchFamily="34" charset="0"/>
                          <a:cs typeface="Arial" panose="020B0604020202020204" pitchFamily="34" charset="0"/>
                        </a:rPr>
                        <a:t>1,063</a:t>
                      </a:r>
                    </a:p>
                  </a:txBody>
                  <a:tcPr/>
                </a:tc>
                <a:tc>
                  <a:txBody>
                    <a:bodyPr/>
                    <a:lstStyle/>
                    <a:p>
                      <a:pPr algn="ctr"/>
                      <a:r>
                        <a:rPr lang="en-US" sz="1000" dirty="0">
                          <a:latin typeface="Arial" panose="020B0604020202020204" pitchFamily="34" charset="0"/>
                          <a:cs typeface="Arial" panose="020B0604020202020204" pitchFamily="34" charset="0"/>
                        </a:rPr>
                        <a:t>1,053</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+ 582%</a:t>
                      </a:r>
                    </a:p>
                  </a:txBody>
                  <a:tcPr/>
                </a:tc>
                <a:extLst>
                  <a:ext uri="{0D108BD9-81ED-4DB2-BD59-A6C34878D82A}">
                    <a16:rowId xmlns:a16="http://schemas.microsoft.com/office/drawing/2014/main" val="4282352824"/>
                  </a:ext>
                </a:extLst>
              </a:tr>
              <a:tr h="238106">
                <a:tc>
                  <a:txBody>
                    <a:bodyPr/>
                    <a:lstStyle/>
                    <a:p>
                      <a:r>
                        <a:rPr lang="en-US" sz="1000" dirty="0">
                          <a:latin typeface="Arial" panose="020B0604020202020204" pitchFamily="34" charset="0"/>
                          <a:cs typeface="Arial" panose="020B0604020202020204" pitchFamily="34" charset="0"/>
                        </a:rPr>
                        <a:t>6 yrs.</a:t>
                      </a:r>
                    </a:p>
                  </a:txBody>
                  <a:tcPr/>
                </a:tc>
                <a:tc>
                  <a:txBody>
                    <a:bodyPr/>
                    <a:lstStyle/>
                    <a:p>
                      <a:pPr algn="ctr"/>
                      <a:r>
                        <a:rPr lang="en-US" sz="1000" dirty="0">
                          <a:latin typeface="Arial" panose="020B0604020202020204" pitchFamily="34" charset="0"/>
                          <a:cs typeface="Arial" panose="020B0604020202020204" pitchFamily="34" charset="0"/>
                        </a:rPr>
                        <a:t>497</a:t>
                      </a:r>
                    </a:p>
                  </a:txBody>
                  <a:tcPr/>
                </a:tc>
                <a:tc>
                  <a:txBody>
                    <a:bodyPr/>
                    <a:lstStyle/>
                    <a:p>
                      <a:pPr algn="ctr"/>
                      <a:r>
                        <a:rPr lang="en-US" sz="1000" dirty="0">
                          <a:latin typeface="Arial" panose="020B0604020202020204" pitchFamily="34" charset="0"/>
                          <a:cs typeface="Arial" panose="020B0604020202020204" pitchFamily="34" charset="0"/>
                        </a:rPr>
                        <a:t>4,334</a:t>
                      </a:r>
                    </a:p>
                  </a:txBody>
                  <a:tcPr/>
                </a:tc>
                <a:tc>
                  <a:txBody>
                    <a:bodyPr/>
                    <a:lstStyle/>
                    <a:p>
                      <a:pPr algn="ctr"/>
                      <a:r>
                        <a:rPr lang="en-US" sz="1000" dirty="0">
                          <a:latin typeface="Arial" panose="020B0604020202020204" pitchFamily="34" charset="0"/>
                          <a:cs typeface="Arial" panose="020B0604020202020204" pitchFamily="34" charset="0"/>
                        </a:rPr>
                        <a:t>3,674</a:t>
                      </a:r>
                    </a:p>
                  </a:txBody>
                  <a:tcPr/>
                </a:tc>
                <a:tc>
                  <a:txBody>
                    <a:bodyPr/>
                    <a:lstStyle/>
                    <a:p>
                      <a:pPr algn="ctr"/>
                      <a:r>
                        <a:rPr lang="en-US" sz="1000" dirty="0">
                          <a:latin typeface="Arial" panose="020B0604020202020204" pitchFamily="34" charset="0"/>
                          <a:cs typeface="Arial" panose="020B0604020202020204" pitchFamily="34" charset="0"/>
                        </a:rPr>
                        <a:t>3,622</a:t>
                      </a:r>
                    </a:p>
                  </a:txBody>
                  <a:tcPr/>
                </a:tc>
                <a:tc>
                  <a:txBody>
                    <a:bodyPr/>
                    <a:lstStyle/>
                    <a:p>
                      <a:pPr algn="ctr"/>
                      <a:r>
                        <a:rPr lang="en-US" sz="1000" dirty="0">
                          <a:latin typeface="Arial" panose="020B0604020202020204" pitchFamily="34" charset="0"/>
                          <a:cs typeface="Arial" panose="020B0604020202020204" pitchFamily="34" charset="0"/>
                        </a:rPr>
                        <a:t>3,716</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+748%</a:t>
                      </a:r>
                    </a:p>
                  </a:txBody>
                  <a:tcPr/>
                </a:tc>
                <a:extLst>
                  <a:ext uri="{0D108BD9-81ED-4DB2-BD59-A6C34878D82A}">
                    <a16:rowId xmlns:a16="http://schemas.microsoft.com/office/drawing/2014/main" val="2259050972"/>
                  </a:ext>
                </a:extLst>
              </a:tr>
              <a:tr h="238106">
                <a:tc>
                  <a:txBody>
                    <a:bodyPr/>
                    <a:lstStyle/>
                    <a:p>
                      <a:r>
                        <a:rPr lang="en-US" sz="1000" dirty="0">
                          <a:latin typeface="Arial" panose="020B0604020202020204" pitchFamily="34" charset="0"/>
                          <a:cs typeface="Arial" panose="020B0604020202020204" pitchFamily="34" charset="0"/>
                        </a:rPr>
                        <a:t>7 yrs.</a:t>
                      </a:r>
                    </a:p>
                  </a:txBody>
                  <a:tcPr/>
                </a:tc>
                <a:tc>
                  <a:txBody>
                    <a:bodyPr/>
                    <a:lstStyle/>
                    <a:p>
                      <a:pPr algn="ctr"/>
                      <a:r>
                        <a:rPr lang="en-US" sz="1000" dirty="0">
                          <a:latin typeface="Arial" panose="020B0604020202020204" pitchFamily="34" charset="0"/>
                          <a:cs typeface="Arial" panose="020B0604020202020204" pitchFamily="34" charset="0"/>
                        </a:rPr>
                        <a:t>1,350</a:t>
                      </a:r>
                    </a:p>
                  </a:txBody>
                  <a:tcPr/>
                </a:tc>
                <a:tc>
                  <a:txBody>
                    <a:bodyPr/>
                    <a:lstStyle/>
                    <a:p>
                      <a:pPr algn="ctr"/>
                      <a:r>
                        <a:rPr lang="en-US" sz="1000" dirty="0">
                          <a:latin typeface="Arial" panose="020B0604020202020204" pitchFamily="34" charset="0"/>
                          <a:cs typeface="Arial" panose="020B0604020202020204" pitchFamily="34" charset="0"/>
                        </a:rPr>
                        <a:t>4,415</a:t>
                      </a:r>
                    </a:p>
                  </a:txBody>
                  <a:tcPr/>
                </a:tc>
                <a:tc>
                  <a:txBody>
                    <a:bodyPr/>
                    <a:lstStyle/>
                    <a:p>
                      <a:pPr algn="ctr"/>
                      <a:r>
                        <a:rPr lang="en-US" sz="1000" dirty="0">
                          <a:latin typeface="Arial" panose="020B0604020202020204" pitchFamily="34" charset="0"/>
                          <a:cs typeface="Arial" panose="020B0604020202020204" pitchFamily="34" charset="0"/>
                        </a:rPr>
                        <a:t>4,241</a:t>
                      </a:r>
                    </a:p>
                  </a:txBody>
                  <a:tcPr/>
                </a:tc>
                <a:tc>
                  <a:txBody>
                    <a:bodyPr/>
                    <a:lstStyle/>
                    <a:p>
                      <a:pPr algn="ctr"/>
                      <a:r>
                        <a:rPr lang="en-US" sz="1000" dirty="0">
                          <a:latin typeface="Arial" panose="020B0604020202020204" pitchFamily="34" charset="0"/>
                          <a:cs typeface="Arial" panose="020B0604020202020204" pitchFamily="34" charset="0"/>
                        </a:rPr>
                        <a:t>4,067</a:t>
                      </a:r>
                    </a:p>
                  </a:txBody>
                  <a:tcPr/>
                </a:tc>
                <a:tc>
                  <a:txBody>
                    <a:bodyPr/>
                    <a:lstStyle/>
                    <a:p>
                      <a:pPr algn="ctr"/>
                      <a:r>
                        <a:rPr lang="en-US" sz="1000" dirty="0">
                          <a:latin typeface="Arial" panose="020B0604020202020204" pitchFamily="34" charset="0"/>
                          <a:cs typeface="Arial" panose="020B0604020202020204" pitchFamily="34" charset="0"/>
                        </a:rPr>
                        <a:t>4,181</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+309%</a:t>
                      </a:r>
                    </a:p>
                  </a:txBody>
                  <a:tcPr/>
                </a:tc>
                <a:extLst>
                  <a:ext uri="{0D108BD9-81ED-4DB2-BD59-A6C34878D82A}">
                    <a16:rowId xmlns:a16="http://schemas.microsoft.com/office/drawing/2014/main" val="1866471908"/>
                  </a:ext>
                </a:extLst>
              </a:tr>
              <a:tr h="238106">
                <a:tc>
                  <a:txBody>
                    <a:bodyPr/>
                    <a:lstStyle/>
                    <a:p>
                      <a:r>
                        <a:rPr lang="en-US" sz="1000" dirty="0">
                          <a:latin typeface="Arial" panose="020B0604020202020204" pitchFamily="34" charset="0"/>
                          <a:cs typeface="Arial" panose="020B0604020202020204" pitchFamily="34" charset="0"/>
                        </a:rPr>
                        <a:t>8 yrs.</a:t>
                      </a:r>
                    </a:p>
                  </a:txBody>
                  <a:tcPr/>
                </a:tc>
                <a:tc>
                  <a:txBody>
                    <a:bodyPr/>
                    <a:lstStyle/>
                    <a:p>
                      <a:pPr algn="ctr"/>
                      <a:r>
                        <a:rPr lang="en-US" sz="1000" dirty="0">
                          <a:latin typeface="Arial" panose="020B0604020202020204" pitchFamily="34" charset="0"/>
                          <a:cs typeface="Arial" panose="020B0604020202020204" pitchFamily="34" charset="0"/>
                        </a:rPr>
                        <a:t>2,578</a:t>
                      </a:r>
                    </a:p>
                  </a:txBody>
                  <a:tcPr/>
                </a:tc>
                <a:tc>
                  <a:txBody>
                    <a:bodyPr/>
                    <a:lstStyle/>
                    <a:p>
                      <a:pPr algn="ctr"/>
                      <a:r>
                        <a:rPr lang="en-US" sz="1000" dirty="0">
                          <a:latin typeface="Arial" panose="020B0604020202020204" pitchFamily="34" charset="0"/>
                          <a:cs typeface="Arial" panose="020B0604020202020204" pitchFamily="34" charset="0"/>
                        </a:rPr>
                        <a:t>4,283</a:t>
                      </a:r>
                    </a:p>
                  </a:txBody>
                  <a:tcPr/>
                </a:tc>
                <a:tc>
                  <a:txBody>
                    <a:bodyPr/>
                    <a:lstStyle/>
                    <a:p>
                      <a:pPr algn="ctr"/>
                      <a:r>
                        <a:rPr lang="en-US" sz="1000" dirty="0">
                          <a:latin typeface="Arial" panose="020B0604020202020204" pitchFamily="34" charset="0"/>
                          <a:cs typeface="Arial" panose="020B0604020202020204" pitchFamily="34" charset="0"/>
                        </a:rPr>
                        <a:t>3,909</a:t>
                      </a:r>
                    </a:p>
                  </a:txBody>
                  <a:tcPr/>
                </a:tc>
                <a:tc>
                  <a:txBody>
                    <a:bodyPr/>
                    <a:lstStyle/>
                    <a:p>
                      <a:pPr algn="ctr"/>
                      <a:r>
                        <a:rPr lang="en-US" sz="1000" dirty="0">
                          <a:latin typeface="Arial" panose="020B0604020202020204" pitchFamily="34" charset="0"/>
                          <a:cs typeface="Arial" panose="020B0604020202020204" pitchFamily="34" charset="0"/>
                        </a:rPr>
                        <a:t>4,132</a:t>
                      </a:r>
                    </a:p>
                  </a:txBody>
                  <a:tcPr/>
                </a:tc>
                <a:tc>
                  <a:txBody>
                    <a:bodyPr/>
                    <a:lstStyle/>
                    <a:p>
                      <a:pPr algn="ctr"/>
                      <a:r>
                        <a:rPr lang="en-US" sz="1000" dirty="0">
                          <a:latin typeface="Arial" panose="020B0604020202020204" pitchFamily="34" charset="0"/>
                          <a:cs typeface="Arial" panose="020B0604020202020204" pitchFamily="34" charset="0"/>
                        </a:rPr>
                        <a:t>4,255</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+65%</a:t>
                      </a:r>
                    </a:p>
                  </a:txBody>
                  <a:tcPr/>
                </a:tc>
                <a:extLst>
                  <a:ext uri="{0D108BD9-81ED-4DB2-BD59-A6C34878D82A}">
                    <a16:rowId xmlns:a16="http://schemas.microsoft.com/office/drawing/2014/main" val="1366400076"/>
                  </a:ext>
                </a:extLst>
              </a:tr>
              <a:tr h="238106">
                <a:tc>
                  <a:txBody>
                    <a:bodyPr/>
                    <a:lstStyle/>
                    <a:p>
                      <a:r>
                        <a:rPr lang="en-US" sz="1000" dirty="0">
                          <a:latin typeface="Arial" panose="020B0604020202020204" pitchFamily="34" charset="0"/>
                          <a:cs typeface="Arial" panose="020B0604020202020204" pitchFamily="34" charset="0"/>
                        </a:rPr>
                        <a:t>9 yrs.</a:t>
                      </a:r>
                    </a:p>
                  </a:txBody>
                  <a:tcPr/>
                </a:tc>
                <a:tc>
                  <a:txBody>
                    <a:bodyPr/>
                    <a:lstStyle/>
                    <a:p>
                      <a:pPr algn="ctr"/>
                      <a:r>
                        <a:rPr lang="en-US" sz="1000" dirty="0">
                          <a:latin typeface="Arial" panose="020B0604020202020204" pitchFamily="34" charset="0"/>
                          <a:cs typeface="Arial" panose="020B0604020202020204" pitchFamily="34" charset="0"/>
                        </a:rPr>
                        <a:t>2,637</a:t>
                      </a:r>
                    </a:p>
                  </a:txBody>
                  <a:tcPr/>
                </a:tc>
                <a:tc>
                  <a:txBody>
                    <a:bodyPr/>
                    <a:lstStyle/>
                    <a:p>
                      <a:pPr algn="ctr"/>
                      <a:r>
                        <a:rPr lang="en-US" sz="1000" dirty="0">
                          <a:latin typeface="Arial" panose="020B0604020202020204" pitchFamily="34" charset="0"/>
                          <a:cs typeface="Arial" panose="020B0604020202020204" pitchFamily="34" charset="0"/>
                        </a:rPr>
                        <a:t>3,938</a:t>
                      </a:r>
                    </a:p>
                  </a:txBody>
                  <a:tcPr/>
                </a:tc>
                <a:tc>
                  <a:txBody>
                    <a:bodyPr/>
                    <a:lstStyle/>
                    <a:p>
                      <a:pPr algn="ctr"/>
                      <a:r>
                        <a:rPr lang="en-US" sz="1000" dirty="0">
                          <a:latin typeface="Arial" panose="020B0604020202020204" pitchFamily="34" charset="0"/>
                          <a:cs typeface="Arial" panose="020B0604020202020204" pitchFamily="34" charset="0"/>
                        </a:rPr>
                        <a:t>3,790</a:t>
                      </a:r>
                    </a:p>
                  </a:txBody>
                  <a:tcPr/>
                </a:tc>
                <a:tc>
                  <a:txBody>
                    <a:bodyPr/>
                    <a:lstStyle/>
                    <a:p>
                      <a:pPr algn="ctr"/>
                      <a:r>
                        <a:rPr lang="en-US" sz="1000" dirty="0">
                          <a:latin typeface="Arial" panose="020B0604020202020204" pitchFamily="34" charset="0"/>
                          <a:cs typeface="Arial" panose="020B0604020202020204" pitchFamily="34" charset="0"/>
                        </a:rPr>
                        <a:t>3,857</a:t>
                      </a:r>
                    </a:p>
                  </a:txBody>
                  <a:tcPr/>
                </a:tc>
                <a:tc>
                  <a:txBody>
                    <a:bodyPr/>
                    <a:lstStyle/>
                    <a:p>
                      <a:pPr algn="ctr"/>
                      <a:r>
                        <a:rPr lang="en-US" sz="1000" dirty="0">
                          <a:latin typeface="Arial" panose="020B0604020202020204" pitchFamily="34" charset="0"/>
                          <a:cs typeface="Arial" panose="020B0604020202020204" pitchFamily="34" charset="0"/>
                        </a:rPr>
                        <a:t>4,272</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+62%</a:t>
                      </a:r>
                    </a:p>
                  </a:txBody>
                  <a:tcPr/>
                </a:tc>
                <a:extLst>
                  <a:ext uri="{0D108BD9-81ED-4DB2-BD59-A6C34878D82A}">
                    <a16:rowId xmlns:a16="http://schemas.microsoft.com/office/drawing/2014/main" val="1979367771"/>
                  </a:ext>
                </a:extLst>
              </a:tr>
              <a:tr h="238106">
                <a:tc>
                  <a:txBody>
                    <a:bodyPr/>
                    <a:lstStyle/>
                    <a:p>
                      <a:r>
                        <a:rPr lang="en-US" sz="1000" dirty="0">
                          <a:latin typeface="Arial" panose="020B0604020202020204" pitchFamily="34" charset="0"/>
                          <a:cs typeface="Arial" panose="020B0604020202020204" pitchFamily="34" charset="0"/>
                        </a:rPr>
                        <a:t>10 yrs.</a:t>
                      </a:r>
                    </a:p>
                  </a:txBody>
                  <a:tcPr/>
                </a:tc>
                <a:tc>
                  <a:txBody>
                    <a:bodyPr/>
                    <a:lstStyle/>
                    <a:p>
                      <a:pPr algn="ctr"/>
                      <a:r>
                        <a:rPr lang="en-US" sz="1000" dirty="0">
                          <a:latin typeface="Arial" panose="020B0604020202020204" pitchFamily="34" charset="0"/>
                          <a:cs typeface="Arial" panose="020B0604020202020204" pitchFamily="34" charset="0"/>
                        </a:rPr>
                        <a:t>2,741</a:t>
                      </a:r>
                    </a:p>
                  </a:txBody>
                  <a:tcPr/>
                </a:tc>
                <a:tc>
                  <a:txBody>
                    <a:bodyPr/>
                    <a:lstStyle/>
                    <a:p>
                      <a:pPr algn="ctr"/>
                      <a:r>
                        <a:rPr lang="en-US" sz="1000" dirty="0">
                          <a:latin typeface="Arial" panose="020B0604020202020204" pitchFamily="34" charset="0"/>
                          <a:cs typeface="Arial" panose="020B0604020202020204" pitchFamily="34" charset="0"/>
                        </a:rPr>
                        <a:t>3,714</a:t>
                      </a:r>
                    </a:p>
                  </a:txBody>
                  <a:tcPr/>
                </a:tc>
                <a:tc>
                  <a:txBody>
                    <a:bodyPr/>
                    <a:lstStyle/>
                    <a:p>
                      <a:pPr algn="ctr"/>
                      <a:r>
                        <a:rPr lang="en-US" sz="1000" dirty="0">
                          <a:latin typeface="Arial" panose="020B0604020202020204" pitchFamily="34" charset="0"/>
                          <a:cs typeface="Arial" panose="020B0604020202020204" pitchFamily="34" charset="0"/>
                        </a:rPr>
                        <a:t>3,581</a:t>
                      </a:r>
                    </a:p>
                  </a:txBody>
                  <a:tcPr/>
                </a:tc>
                <a:tc>
                  <a:txBody>
                    <a:bodyPr/>
                    <a:lstStyle/>
                    <a:p>
                      <a:pPr algn="ctr"/>
                      <a:r>
                        <a:rPr lang="en-US" sz="1000" dirty="0">
                          <a:latin typeface="Arial" panose="020B0604020202020204" pitchFamily="34" charset="0"/>
                          <a:cs typeface="Arial" panose="020B0604020202020204" pitchFamily="34" charset="0"/>
                        </a:rPr>
                        <a:t>3,680</a:t>
                      </a:r>
                    </a:p>
                  </a:txBody>
                  <a:tcPr/>
                </a:tc>
                <a:tc>
                  <a:txBody>
                    <a:bodyPr/>
                    <a:lstStyle/>
                    <a:p>
                      <a:pPr algn="ctr"/>
                      <a:r>
                        <a:rPr lang="en-US" sz="1000" dirty="0">
                          <a:latin typeface="Arial" panose="020B0604020202020204" pitchFamily="34" charset="0"/>
                          <a:cs typeface="Arial" panose="020B0604020202020204" pitchFamily="34" charset="0"/>
                        </a:rPr>
                        <a:t>3,872</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+41%</a:t>
                      </a:r>
                    </a:p>
                  </a:txBody>
                  <a:tcPr/>
                </a:tc>
                <a:extLst>
                  <a:ext uri="{0D108BD9-81ED-4DB2-BD59-A6C34878D82A}">
                    <a16:rowId xmlns:a16="http://schemas.microsoft.com/office/drawing/2014/main" val="3635321644"/>
                  </a:ext>
                </a:extLst>
              </a:tr>
              <a:tr h="238106">
                <a:tc>
                  <a:txBody>
                    <a:bodyPr/>
                    <a:lstStyle/>
                    <a:p>
                      <a:r>
                        <a:rPr lang="en-US" sz="1000" dirty="0">
                          <a:latin typeface="Arial" panose="020B0604020202020204" pitchFamily="34" charset="0"/>
                          <a:cs typeface="Arial" panose="020B0604020202020204" pitchFamily="34" charset="0"/>
                        </a:rPr>
                        <a:t>11 yrs.</a:t>
                      </a:r>
                    </a:p>
                  </a:txBody>
                  <a:tcPr/>
                </a:tc>
                <a:tc>
                  <a:txBody>
                    <a:bodyPr/>
                    <a:lstStyle/>
                    <a:p>
                      <a:pPr algn="ctr"/>
                      <a:r>
                        <a:rPr lang="en-US" sz="1000" dirty="0">
                          <a:latin typeface="Arial" panose="020B0604020202020204" pitchFamily="34" charset="0"/>
                          <a:cs typeface="Arial" panose="020B0604020202020204" pitchFamily="34" charset="0"/>
                        </a:rPr>
                        <a:t>2,562</a:t>
                      </a:r>
                    </a:p>
                  </a:txBody>
                  <a:tcPr/>
                </a:tc>
                <a:tc>
                  <a:txBody>
                    <a:bodyPr/>
                    <a:lstStyle/>
                    <a:p>
                      <a:pPr algn="ctr"/>
                      <a:r>
                        <a:rPr lang="en-US" sz="1000" dirty="0">
                          <a:latin typeface="Arial" panose="020B0604020202020204" pitchFamily="34" charset="0"/>
                          <a:cs typeface="Arial" panose="020B0604020202020204" pitchFamily="34" charset="0"/>
                        </a:rPr>
                        <a:t>3,427</a:t>
                      </a:r>
                    </a:p>
                  </a:txBody>
                  <a:tcPr/>
                </a:tc>
                <a:tc>
                  <a:txBody>
                    <a:bodyPr/>
                    <a:lstStyle/>
                    <a:p>
                      <a:pPr algn="ctr"/>
                      <a:r>
                        <a:rPr lang="en-US" sz="1000" dirty="0">
                          <a:latin typeface="Arial" panose="020B0604020202020204" pitchFamily="34" charset="0"/>
                          <a:cs typeface="Arial" panose="020B0604020202020204" pitchFamily="34" charset="0"/>
                        </a:rPr>
                        <a:t>3,399</a:t>
                      </a:r>
                    </a:p>
                  </a:txBody>
                  <a:tcPr/>
                </a:tc>
                <a:tc>
                  <a:txBody>
                    <a:bodyPr/>
                    <a:lstStyle/>
                    <a:p>
                      <a:pPr algn="ctr"/>
                      <a:r>
                        <a:rPr lang="en-US" sz="1000" dirty="0">
                          <a:latin typeface="Arial" panose="020B0604020202020204" pitchFamily="34" charset="0"/>
                          <a:cs typeface="Arial" panose="020B0604020202020204" pitchFamily="34" charset="0"/>
                        </a:rPr>
                        <a:t>3457</a:t>
                      </a:r>
                    </a:p>
                  </a:txBody>
                  <a:tcPr/>
                </a:tc>
                <a:tc>
                  <a:txBody>
                    <a:bodyPr/>
                    <a:lstStyle/>
                    <a:p>
                      <a:pPr algn="ctr"/>
                      <a:r>
                        <a:rPr lang="en-US" sz="1000" dirty="0">
                          <a:latin typeface="Arial" panose="020B0604020202020204" pitchFamily="34" charset="0"/>
                          <a:cs typeface="Arial" panose="020B0604020202020204" pitchFamily="34" charset="0"/>
                        </a:rPr>
                        <a:t>3,694</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+44%</a:t>
                      </a:r>
                    </a:p>
                  </a:txBody>
                  <a:tcPr/>
                </a:tc>
                <a:extLst>
                  <a:ext uri="{0D108BD9-81ED-4DB2-BD59-A6C34878D82A}">
                    <a16:rowId xmlns:a16="http://schemas.microsoft.com/office/drawing/2014/main" val="624422596"/>
                  </a:ext>
                </a:extLst>
              </a:tr>
              <a:tr h="313888">
                <a:tc>
                  <a:txBody>
                    <a:bodyPr/>
                    <a:lstStyle/>
                    <a:p>
                      <a:r>
                        <a:rPr lang="en-US" sz="1000" i="1" dirty="0">
                          <a:latin typeface="Arial" panose="020B0604020202020204" pitchFamily="34" charset="0"/>
                          <a:cs typeface="Arial" panose="020B0604020202020204" pitchFamily="34" charset="0"/>
                        </a:rPr>
                        <a:t>Subtotal 5-11 yrs.</a:t>
                      </a:r>
                    </a:p>
                  </a:txBody>
                  <a:tcPr/>
                </a:tc>
                <a:tc>
                  <a:txBody>
                    <a:bodyPr/>
                    <a:lstStyle/>
                    <a:p>
                      <a:pPr algn="ctr"/>
                      <a:r>
                        <a:rPr lang="en-US" sz="1000" i="1" dirty="0">
                          <a:latin typeface="Arial" panose="020B0604020202020204" pitchFamily="34" charset="0"/>
                          <a:cs typeface="Arial" panose="020B0604020202020204" pitchFamily="34" charset="0"/>
                        </a:rPr>
                        <a:t>12,546</a:t>
                      </a:r>
                    </a:p>
                  </a:txBody>
                  <a:tcPr/>
                </a:tc>
                <a:tc>
                  <a:txBody>
                    <a:bodyPr/>
                    <a:lstStyle/>
                    <a:p>
                      <a:pPr algn="ctr"/>
                      <a:r>
                        <a:rPr lang="en-US" sz="1000" i="1" dirty="0">
                          <a:latin typeface="Arial" panose="020B0604020202020204" pitchFamily="34" charset="0"/>
                          <a:cs typeface="Arial" panose="020B0604020202020204" pitchFamily="34" charset="0"/>
                        </a:rPr>
                        <a:t>25,836</a:t>
                      </a:r>
                    </a:p>
                  </a:txBody>
                  <a:tcPr/>
                </a:tc>
                <a:tc>
                  <a:txBody>
                    <a:bodyPr/>
                    <a:lstStyle/>
                    <a:p>
                      <a:pPr algn="ctr"/>
                      <a:r>
                        <a:rPr lang="en-US" sz="1000" i="1" dirty="0">
                          <a:latin typeface="Arial" panose="020B0604020202020204" pitchFamily="34" charset="0"/>
                          <a:cs typeface="Arial" panose="020B0604020202020204" pitchFamily="34" charset="0"/>
                        </a:rPr>
                        <a:t>23,690</a:t>
                      </a:r>
                    </a:p>
                  </a:txBody>
                  <a:tcPr/>
                </a:tc>
                <a:tc>
                  <a:txBody>
                    <a:bodyPr/>
                    <a:lstStyle/>
                    <a:p>
                      <a:pPr algn="ctr"/>
                      <a:r>
                        <a:rPr lang="en-US" sz="1000" i="1" dirty="0">
                          <a:latin typeface="Arial" panose="020B0604020202020204" pitchFamily="34" charset="0"/>
                          <a:cs typeface="Arial" panose="020B0604020202020204" pitchFamily="34" charset="0"/>
                        </a:rPr>
                        <a:t>23,878</a:t>
                      </a:r>
                    </a:p>
                  </a:txBody>
                  <a:tcPr/>
                </a:tc>
                <a:tc>
                  <a:txBody>
                    <a:bodyPr/>
                    <a:lstStyle/>
                    <a:p>
                      <a:pPr algn="ctr"/>
                      <a:r>
                        <a:rPr lang="en-US" sz="1000" i="1" dirty="0">
                          <a:latin typeface="Arial" panose="020B0604020202020204" pitchFamily="34" charset="0"/>
                          <a:cs typeface="Arial" panose="020B0604020202020204" pitchFamily="34" charset="0"/>
                        </a:rPr>
                        <a:t>25,043</a:t>
                      </a:r>
                    </a:p>
                  </a:txBody>
                  <a:tcPr/>
                </a:tc>
                <a:tc>
                  <a:txBody>
                    <a:bodyPr/>
                    <a:lstStyle/>
                    <a:p>
                      <a:pPr algn="ctr"/>
                      <a:r>
                        <a:rPr lang="en-US" sz="1000" i="1" dirty="0">
                          <a:solidFill>
                            <a:schemeClr val="tx1"/>
                          </a:solidFill>
                          <a:latin typeface="Arial" panose="020B0604020202020204" pitchFamily="34" charset="0"/>
                          <a:cs typeface="Arial" panose="020B0604020202020204" pitchFamily="34" charset="0"/>
                        </a:rPr>
                        <a:t>+200%</a:t>
                      </a:r>
                    </a:p>
                  </a:txBody>
                  <a:tcPr/>
                </a:tc>
                <a:extLst>
                  <a:ext uri="{0D108BD9-81ED-4DB2-BD59-A6C34878D82A}">
                    <a16:rowId xmlns:a16="http://schemas.microsoft.com/office/drawing/2014/main" val="1299545266"/>
                  </a:ext>
                </a:extLst>
              </a:tr>
              <a:tr h="238106">
                <a:tc>
                  <a:txBody>
                    <a:bodyPr/>
                    <a:lstStyle/>
                    <a:p>
                      <a:r>
                        <a:rPr lang="en-US" sz="1000" dirty="0">
                          <a:latin typeface="Arial" panose="020B0604020202020204" pitchFamily="34" charset="0"/>
                          <a:cs typeface="Arial" panose="020B0604020202020204" pitchFamily="34" charset="0"/>
                        </a:rPr>
                        <a:t>12 yrs.</a:t>
                      </a:r>
                    </a:p>
                  </a:txBody>
                  <a:tcPr/>
                </a:tc>
                <a:tc>
                  <a:txBody>
                    <a:bodyPr/>
                    <a:lstStyle/>
                    <a:p>
                      <a:pPr algn="ctr"/>
                      <a:r>
                        <a:rPr lang="en-US" sz="1000" dirty="0">
                          <a:latin typeface="Arial" panose="020B0604020202020204" pitchFamily="34" charset="0"/>
                          <a:cs typeface="Arial" panose="020B0604020202020204" pitchFamily="34" charset="0"/>
                        </a:rPr>
                        <a:t>2,586</a:t>
                      </a:r>
                    </a:p>
                  </a:txBody>
                  <a:tcPr/>
                </a:tc>
                <a:tc>
                  <a:txBody>
                    <a:bodyPr/>
                    <a:lstStyle/>
                    <a:p>
                      <a:pPr algn="ctr"/>
                      <a:r>
                        <a:rPr lang="en-US" sz="1000" dirty="0">
                          <a:latin typeface="Arial" panose="020B0604020202020204" pitchFamily="34" charset="0"/>
                          <a:cs typeface="Arial" panose="020B0604020202020204" pitchFamily="34" charset="0"/>
                        </a:rPr>
                        <a:t>3,133</a:t>
                      </a:r>
                    </a:p>
                  </a:txBody>
                  <a:tcPr/>
                </a:tc>
                <a:tc>
                  <a:txBody>
                    <a:bodyPr/>
                    <a:lstStyle/>
                    <a:p>
                      <a:pPr algn="ctr"/>
                      <a:r>
                        <a:rPr lang="en-US" sz="1000" dirty="0">
                          <a:latin typeface="Arial" panose="020B0604020202020204" pitchFamily="34" charset="0"/>
                          <a:cs typeface="Arial" panose="020B0604020202020204" pitchFamily="34" charset="0"/>
                        </a:rPr>
                        <a:t>3,221</a:t>
                      </a:r>
                    </a:p>
                  </a:txBody>
                  <a:tcPr/>
                </a:tc>
                <a:tc>
                  <a:txBody>
                    <a:bodyPr/>
                    <a:lstStyle/>
                    <a:p>
                      <a:pPr algn="ctr"/>
                      <a:r>
                        <a:rPr lang="en-US" sz="1000" dirty="0">
                          <a:latin typeface="Arial" panose="020B0604020202020204" pitchFamily="34" charset="0"/>
                          <a:cs typeface="Arial" panose="020B0604020202020204" pitchFamily="34" charset="0"/>
                        </a:rPr>
                        <a:t>3,219</a:t>
                      </a:r>
                    </a:p>
                  </a:txBody>
                  <a:tcPr/>
                </a:tc>
                <a:tc>
                  <a:txBody>
                    <a:bodyPr/>
                    <a:lstStyle/>
                    <a:p>
                      <a:pPr algn="ctr"/>
                      <a:r>
                        <a:rPr lang="en-US" sz="1000" dirty="0">
                          <a:latin typeface="Arial" panose="020B0604020202020204" pitchFamily="34" charset="0"/>
                          <a:cs typeface="Arial" panose="020B0604020202020204" pitchFamily="34" charset="0"/>
                        </a:rPr>
                        <a:t>3,499</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+35%</a:t>
                      </a:r>
                    </a:p>
                  </a:txBody>
                  <a:tcPr/>
                </a:tc>
                <a:extLst>
                  <a:ext uri="{0D108BD9-81ED-4DB2-BD59-A6C34878D82A}">
                    <a16:rowId xmlns:a16="http://schemas.microsoft.com/office/drawing/2014/main" val="2378040162"/>
                  </a:ext>
                </a:extLst>
              </a:tr>
              <a:tr h="238106">
                <a:tc>
                  <a:txBody>
                    <a:bodyPr/>
                    <a:lstStyle/>
                    <a:p>
                      <a:r>
                        <a:rPr lang="en-US" sz="1000" dirty="0">
                          <a:latin typeface="Arial" panose="020B0604020202020204" pitchFamily="34" charset="0"/>
                          <a:cs typeface="Arial" panose="020B0604020202020204" pitchFamily="34" charset="0"/>
                        </a:rPr>
                        <a:t>13 yrs.</a:t>
                      </a:r>
                    </a:p>
                  </a:txBody>
                  <a:tcPr/>
                </a:tc>
                <a:tc>
                  <a:txBody>
                    <a:bodyPr/>
                    <a:lstStyle/>
                    <a:p>
                      <a:pPr algn="ctr"/>
                      <a:r>
                        <a:rPr lang="en-US" sz="1000" dirty="0">
                          <a:latin typeface="Arial" panose="020B0604020202020204" pitchFamily="34" charset="0"/>
                          <a:cs typeface="Arial" panose="020B0604020202020204" pitchFamily="34" charset="0"/>
                        </a:rPr>
                        <a:t>2,472</a:t>
                      </a:r>
                    </a:p>
                  </a:txBody>
                  <a:tcPr/>
                </a:tc>
                <a:tc>
                  <a:txBody>
                    <a:bodyPr/>
                    <a:lstStyle/>
                    <a:p>
                      <a:pPr algn="ctr"/>
                      <a:r>
                        <a:rPr lang="en-US" sz="1000" dirty="0">
                          <a:latin typeface="Arial" panose="020B0604020202020204" pitchFamily="34" charset="0"/>
                          <a:cs typeface="Arial" panose="020B0604020202020204" pitchFamily="34" charset="0"/>
                        </a:rPr>
                        <a:t>2,983</a:t>
                      </a:r>
                    </a:p>
                  </a:txBody>
                  <a:tcPr/>
                </a:tc>
                <a:tc>
                  <a:txBody>
                    <a:bodyPr/>
                    <a:lstStyle/>
                    <a:p>
                      <a:pPr algn="ctr"/>
                      <a:r>
                        <a:rPr lang="en-US" sz="1000" dirty="0">
                          <a:latin typeface="Arial" panose="020B0604020202020204" pitchFamily="34" charset="0"/>
                          <a:cs typeface="Arial" panose="020B0604020202020204" pitchFamily="34" charset="0"/>
                        </a:rPr>
                        <a:t>2,900</a:t>
                      </a:r>
                    </a:p>
                  </a:txBody>
                  <a:tcPr/>
                </a:tc>
                <a:tc>
                  <a:txBody>
                    <a:bodyPr/>
                    <a:lstStyle/>
                    <a:p>
                      <a:pPr algn="ctr"/>
                      <a:r>
                        <a:rPr lang="en-US" sz="1000" dirty="0">
                          <a:latin typeface="Arial" panose="020B0604020202020204" pitchFamily="34" charset="0"/>
                          <a:cs typeface="Arial" panose="020B0604020202020204" pitchFamily="34" charset="0"/>
                        </a:rPr>
                        <a:t>3,079</a:t>
                      </a:r>
                    </a:p>
                  </a:txBody>
                  <a:tcPr/>
                </a:tc>
                <a:tc>
                  <a:txBody>
                    <a:bodyPr/>
                    <a:lstStyle/>
                    <a:p>
                      <a:pPr algn="ctr"/>
                      <a:r>
                        <a:rPr lang="en-US" sz="1000" dirty="0">
                          <a:latin typeface="Arial" panose="020B0604020202020204" pitchFamily="34" charset="0"/>
                          <a:cs typeface="Arial" panose="020B0604020202020204" pitchFamily="34" charset="0"/>
                        </a:rPr>
                        <a:t>3,156</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+28%</a:t>
                      </a:r>
                    </a:p>
                  </a:txBody>
                  <a:tcPr/>
                </a:tc>
                <a:extLst>
                  <a:ext uri="{0D108BD9-81ED-4DB2-BD59-A6C34878D82A}">
                    <a16:rowId xmlns:a16="http://schemas.microsoft.com/office/drawing/2014/main" val="3800718514"/>
                  </a:ext>
                </a:extLst>
              </a:tr>
              <a:tr h="238106">
                <a:tc>
                  <a:txBody>
                    <a:bodyPr/>
                    <a:lstStyle/>
                    <a:p>
                      <a:r>
                        <a:rPr lang="en-US" sz="1000" dirty="0">
                          <a:latin typeface="Arial" panose="020B0604020202020204" pitchFamily="34" charset="0"/>
                          <a:cs typeface="Arial" panose="020B0604020202020204" pitchFamily="34" charset="0"/>
                        </a:rPr>
                        <a:t>14 yrs.</a:t>
                      </a:r>
                    </a:p>
                  </a:txBody>
                  <a:tcPr/>
                </a:tc>
                <a:tc>
                  <a:txBody>
                    <a:bodyPr/>
                    <a:lstStyle/>
                    <a:p>
                      <a:pPr algn="ctr"/>
                      <a:r>
                        <a:rPr lang="en-US" sz="1000" dirty="0">
                          <a:latin typeface="Arial" panose="020B0604020202020204" pitchFamily="34" charset="0"/>
                          <a:cs typeface="Arial" panose="020B0604020202020204" pitchFamily="34" charset="0"/>
                        </a:rPr>
                        <a:t>2,285</a:t>
                      </a:r>
                    </a:p>
                  </a:txBody>
                  <a:tcPr/>
                </a:tc>
                <a:tc>
                  <a:txBody>
                    <a:bodyPr/>
                    <a:lstStyle/>
                    <a:p>
                      <a:pPr algn="ctr"/>
                      <a:r>
                        <a:rPr lang="en-US" sz="1000" dirty="0">
                          <a:latin typeface="Arial" panose="020B0604020202020204" pitchFamily="34" charset="0"/>
                          <a:cs typeface="Arial" panose="020B0604020202020204" pitchFamily="34" charset="0"/>
                        </a:rPr>
                        <a:t>2,701</a:t>
                      </a:r>
                    </a:p>
                  </a:txBody>
                  <a:tcPr/>
                </a:tc>
                <a:tc>
                  <a:txBody>
                    <a:bodyPr/>
                    <a:lstStyle/>
                    <a:p>
                      <a:pPr algn="ctr"/>
                      <a:r>
                        <a:rPr lang="en-US" sz="1000" dirty="0">
                          <a:latin typeface="Arial" panose="020B0604020202020204" pitchFamily="34" charset="0"/>
                          <a:cs typeface="Arial" panose="020B0604020202020204" pitchFamily="34" charset="0"/>
                        </a:rPr>
                        <a:t>2,717</a:t>
                      </a:r>
                    </a:p>
                  </a:txBody>
                  <a:tcPr/>
                </a:tc>
                <a:tc>
                  <a:txBody>
                    <a:bodyPr/>
                    <a:lstStyle/>
                    <a:p>
                      <a:pPr algn="ctr"/>
                      <a:r>
                        <a:rPr lang="en-US" sz="1000" dirty="0">
                          <a:latin typeface="Arial" panose="020B0604020202020204" pitchFamily="34" charset="0"/>
                          <a:cs typeface="Arial" panose="020B0604020202020204" pitchFamily="34" charset="0"/>
                        </a:rPr>
                        <a:t>2,689</a:t>
                      </a:r>
                    </a:p>
                  </a:txBody>
                  <a:tcPr/>
                </a:tc>
                <a:tc>
                  <a:txBody>
                    <a:bodyPr/>
                    <a:lstStyle/>
                    <a:p>
                      <a:pPr algn="ctr"/>
                      <a:r>
                        <a:rPr lang="en-US" sz="1000" dirty="0">
                          <a:latin typeface="Arial" panose="020B0604020202020204" pitchFamily="34" charset="0"/>
                          <a:cs typeface="Arial" panose="020B0604020202020204" pitchFamily="34" charset="0"/>
                        </a:rPr>
                        <a:t>2,924</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+28%</a:t>
                      </a:r>
                    </a:p>
                  </a:txBody>
                  <a:tcPr/>
                </a:tc>
                <a:extLst>
                  <a:ext uri="{0D108BD9-81ED-4DB2-BD59-A6C34878D82A}">
                    <a16:rowId xmlns:a16="http://schemas.microsoft.com/office/drawing/2014/main" val="4047674474"/>
                  </a:ext>
                </a:extLst>
              </a:tr>
              <a:tr h="238106">
                <a:tc>
                  <a:txBody>
                    <a:bodyPr/>
                    <a:lstStyle/>
                    <a:p>
                      <a:r>
                        <a:rPr lang="en-US" sz="1000" dirty="0">
                          <a:latin typeface="Arial" panose="020B0604020202020204" pitchFamily="34" charset="0"/>
                          <a:cs typeface="Arial" panose="020B0604020202020204" pitchFamily="34" charset="0"/>
                        </a:rPr>
                        <a:t>15 yrs.</a:t>
                      </a:r>
                    </a:p>
                  </a:txBody>
                  <a:tcPr/>
                </a:tc>
                <a:tc>
                  <a:txBody>
                    <a:bodyPr/>
                    <a:lstStyle/>
                    <a:p>
                      <a:pPr algn="ctr"/>
                      <a:r>
                        <a:rPr lang="en-US" sz="1000" dirty="0">
                          <a:latin typeface="Arial" panose="020B0604020202020204" pitchFamily="34" charset="0"/>
                          <a:cs typeface="Arial" panose="020B0604020202020204" pitchFamily="34" charset="0"/>
                        </a:rPr>
                        <a:t>2,076</a:t>
                      </a:r>
                    </a:p>
                  </a:txBody>
                  <a:tcPr/>
                </a:tc>
                <a:tc>
                  <a:txBody>
                    <a:bodyPr/>
                    <a:lstStyle/>
                    <a:p>
                      <a:pPr algn="ctr"/>
                      <a:r>
                        <a:rPr lang="en-US" sz="1000" dirty="0">
                          <a:latin typeface="Arial" panose="020B0604020202020204" pitchFamily="34" charset="0"/>
                          <a:cs typeface="Arial" panose="020B0604020202020204" pitchFamily="34" charset="0"/>
                        </a:rPr>
                        <a:t>2,395</a:t>
                      </a:r>
                    </a:p>
                  </a:txBody>
                  <a:tcPr/>
                </a:tc>
                <a:tc>
                  <a:txBody>
                    <a:bodyPr/>
                    <a:lstStyle/>
                    <a:p>
                      <a:pPr algn="ctr"/>
                      <a:r>
                        <a:rPr lang="en-US" sz="1000" dirty="0">
                          <a:latin typeface="Arial" panose="020B0604020202020204" pitchFamily="34" charset="0"/>
                          <a:cs typeface="Arial" panose="020B0604020202020204" pitchFamily="34" charset="0"/>
                        </a:rPr>
                        <a:t>2,559</a:t>
                      </a:r>
                    </a:p>
                  </a:txBody>
                  <a:tcPr/>
                </a:tc>
                <a:tc>
                  <a:txBody>
                    <a:bodyPr/>
                    <a:lstStyle/>
                    <a:p>
                      <a:pPr algn="ctr"/>
                      <a:r>
                        <a:rPr lang="en-US" sz="1000" dirty="0">
                          <a:latin typeface="Arial" panose="020B0604020202020204" pitchFamily="34" charset="0"/>
                          <a:cs typeface="Arial" panose="020B0604020202020204" pitchFamily="34" charset="0"/>
                        </a:rPr>
                        <a:t>2,606</a:t>
                      </a:r>
                    </a:p>
                  </a:txBody>
                  <a:tcPr/>
                </a:tc>
                <a:tc>
                  <a:txBody>
                    <a:bodyPr/>
                    <a:lstStyle/>
                    <a:p>
                      <a:pPr algn="ctr"/>
                      <a:r>
                        <a:rPr lang="en-US" sz="1000" dirty="0">
                          <a:latin typeface="Arial" panose="020B0604020202020204" pitchFamily="34" charset="0"/>
                          <a:cs typeface="Arial" panose="020B0604020202020204" pitchFamily="34" charset="0"/>
                        </a:rPr>
                        <a:t>2,661</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+28%</a:t>
                      </a:r>
                    </a:p>
                  </a:txBody>
                  <a:tcPr/>
                </a:tc>
                <a:extLst>
                  <a:ext uri="{0D108BD9-81ED-4DB2-BD59-A6C34878D82A}">
                    <a16:rowId xmlns:a16="http://schemas.microsoft.com/office/drawing/2014/main" val="648589879"/>
                  </a:ext>
                </a:extLst>
              </a:tr>
              <a:tr h="238106">
                <a:tc>
                  <a:txBody>
                    <a:bodyPr/>
                    <a:lstStyle/>
                    <a:p>
                      <a:r>
                        <a:rPr lang="en-US" sz="1000" dirty="0">
                          <a:latin typeface="Arial" panose="020B0604020202020204" pitchFamily="34" charset="0"/>
                          <a:cs typeface="Arial" panose="020B0604020202020204" pitchFamily="34" charset="0"/>
                        </a:rPr>
                        <a:t>16 yrs.</a:t>
                      </a:r>
                    </a:p>
                  </a:txBody>
                  <a:tcPr/>
                </a:tc>
                <a:tc>
                  <a:txBody>
                    <a:bodyPr/>
                    <a:lstStyle/>
                    <a:p>
                      <a:pPr algn="ctr"/>
                      <a:r>
                        <a:rPr lang="en-US" sz="1000" dirty="0">
                          <a:latin typeface="Arial" panose="020B0604020202020204" pitchFamily="34" charset="0"/>
                          <a:cs typeface="Arial" panose="020B0604020202020204" pitchFamily="34" charset="0"/>
                        </a:rPr>
                        <a:t>1,968</a:t>
                      </a:r>
                    </a:p>
                  </a:txBody>
                  <a:tcPr/>
                </a:tc>
                <a:tc>
                  <a:txBody>
                    <a:bodyPr/>
                    <a:lstStyle/>
                    <a:p>
                      <a:pPr algn="ctr"/>
                      <a:r>
                        <a:rPr lang="en-US" sz="1000" dirty="0">
                          <a:latin typeface="Arial" panose="020B0604020202020204" pitchFamily="34" charset="0"/>
                          <a:cs typeface="Arial" panose="020B0604020202020204" pitchFamily="34" charset="0"/>
                        </a:rPr>
                        <a:t>2,173</a:t>
                      </a:r>
                    </a:p>
                  </a:txBody>
                  <a:tcPr/>
                </a:tc>
                <a:tc>
                  <a:txBody>
                    <a:bodyPr/>
                    <a:lstStyle/>
                    <a:p>
                      <a:pPr algn="ctr"/>
                      <a:r>
                        <a:rPr lang="en-US" sz="1000" dirty="0">
                          <a:latin typeface="Arial" panose="020B0604020202020204" pitchFamily="34" charset="0"/>
                          <a:cs typeface="Arial" panose="020B0604020202020204" pitchFamily="34" charset="0"/>
                        </a:rPr>
                        <a:t>2,293</a:t>
                      </a:r>
                    </a:p>
                  </a:txBody>
                  <a:tcPr/>
                </a:tc>
                <a:tc>
                  <a:txBody>
                    <a:bodyPr/>
                    <a:lstStyle/>
                    <a:p>
                      <a:pPr algn="ctr"/>
                      <a:r>
                        <a:rPr lang="en-US" sz="1000" dirty="0">
                          <a:latin typeface="Arial" panose="020B0604020202020204" pitchFamily="34" charset="0"/>
                          <a:cs typeface="Arial" panose="020B0604020202020204" pitchFamily="34" charset="0"/>
                        </a:rPr>
                        <a:t>2,391</a:t>
                      </a:r>
                    </a:p>
                  </a:txBody>
                  <a:tcPr/>
                </a:tc>
                <a:tc>
                  <a:txBody>
                    <a:bodyPr/>
                    <a:lstStyle/>
                    <a:p>
                      <a:pPr algn="ctr"/>
                      <a:r>
                        <a:rPr lang="en-US" sz="1000" dirty="0">
                          <a:latin typeface="Arial" panose="020B0604020202020204" pitchFamily="34" charset="0"/>
                          <a:cs typeface="Arial" panose="020B0604020202020204" pitchFamily="34" charset="0"/>
                        </a:rPr>
                        <a:t>2,614</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+33%</a:t>
                      </a:r>
                    </a:p>
                  </a:txBody>
                  <a:tcPr/>
                </a:tc>
                <a:extLst>
                  <a:ext uri="{0D108BD9-81ED-4DB2-BD59-A6C34878D82A}">
                    <a16:rowId xmlns:a16="http://schemas.microsoft.com/office/drawing/2014/main" val="1378568169"/>
                  </a:ext>
                </a:extLst>
              </a:tr>
              <a:tr h="238106">
                <a:tc>
                  <a:txBody>
                    <a:bodyPr/>
                    <a:lstStyle/>
                    <a:p>
                      <a:r>
                        <a:rPr lang="en-US" sz="1000" dirty="0">
                          <a:latin typeface="Arial" panose="020B0604020202020204" pitchFamily="34" charset="0"/>
                          <a:cs typeface="Arial" panose="020B0604020202020204" pitchFamily="34" charset="0"/>
                        </a:rPr>
                        <a:t>17 yrs.</a:t>
                      </a:r>
                    </a:p>
                  </a:txBody>
                  <a:tcPr/>
                </a:tc>
                <a:tc>
                  <a:txBody>
                    <a:bodyPr/>
                    <a:lstStyle/>
                    <a:p>
                      <a:pPr algn="ctr"/>
                      <a:r>
                        <a:rPr lang="en-US" sz="1000" dirty="0">
                          <a:latin typeface="Arial" panose="020B0604020202020204" pitchFamily="34" charset="0"/>
                          <a:cs typeface="Arial" panose="020B0604020202020204" pitchFamily="34" charset="0"/>
                        </a:rPr>
                        <a:t>1,558</a:t>
                      </a:r>
                    </a:p>
                  </a:txBody>
                  <a:tcPr/>
                </a:tc>
                <a:tc>
                  <a:txBody>
                    <a:bodyPr/>
                    <a:lstStyle/>
                    <a:p>
                      <a:pPr algn="ctr"/>
                      <a:r>
                        <a:rPr lang="en-US" sz="1000" dirty="0">
                          <a:latin typeface="Arial" panose="020B0604020202020204" pitchFamily="34" charset="0"/>
                          <a:cs typeface="Arial" panose="020B0604020202020204" pitchFamily="34" charset="0"/>
                        </a:rPr>
                        <a:t>1,670</a:t>
                      </a:r>
                    </a:p>
                  </a:txBody>
                  <a:tcPr/>
                </a:tc>
                <a:tc>
                  <a:txBody>
                    <a:bodyPr/>
                    <a:lstStyle/>
                    <a:p>
                      <a:pPr algn="ctr"/>
                      <a:r>
                        <a:rPr lang="en-US" sz="1000" dirty="0">
                          <a:latin typeface="Arial" panose="020B0604020202020204" pitchFamily="34" charset="0"/>
                          <a:cs typeface="Arial" panose="020B0604020202020204" pitchFamily="34" charset="0"/>
                        </a:rPr>
                        <a:t>1,799</a:t>
                      </a:r>
                    </a:p>
                  </a:txBody>
                  <a:tcPr/>
                </a:tc>
                <a:tc>
                  <a:txBody>
                    <a:bodyPr/>
                    <a:lstStyle/>
                    <a:p>
                      <a:pPr algn="ctr"/>
                      <a:r>
                        <a:rPr lang="en-US" sz="1000" dirty="0">
                          <a:latin typeface="Arial" panose="020B0604020202020204" pitchFamily="34" charset="0"/>
                          <a:cs typeface="Arial" panose="020B0604020202020204" pitchFamily="34" charset="0"/>
                        </a:rPr>
                        <a:t>1,861</a:t>
                      </a:r>
                    </a:p>
                  </a:txBody>
                  <a:tcPr/>
                </a:tc>
                <a:tc>
                  <a:txBody>
                    <a:bodyPr/>
                    <a:lstStyle/>
                    <a:p>
                      <a:pPr algn="ctr"/>
                      <a:r>
                        <a:rPr lang="en-US" sz="1000" dirty="0">
                          <a:latin typeface="Arial" panose="020B0604020202020204" pitchFamily="34" charset="0"/>
                          <a:cs typeface="Arial" panose="020B0604020202020204" pitchFamily="34" charset="0"/>
                        </a:rPr>
                        <a:t>2,009</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+29%</a:t>
                      </a:r>
                    </a:p>
                  </a:txBody>
                  <a:tcPr/>
                </a:tc>
                <a:extLst>
                  <a:ext uri="{0D108BD9-81ED-4DB2-BD59-A6C34878D82A}">
                    <a16:rowId xmlns:a16="http://schemas.microsoft.com/office/drawing/2014/main" val="1324294992"/>
                  </a:ext>
                </a:extLst>
              </a:tr>
              <a:tr h="238106">
                <a:tc>
                  <a:txBody>
                    <a:bodyPr/>
                    <a:lstStyle/>
                    <a:p>
                      <a:r>
                        <a:rPr lang="en-US" sz="1000" dirty="0">
                          <a:latin typeface="Arial" panose="020B0604020202020204" pitchFamily="34" charset="0"/>
                          <a:cs typeface="Arial" panose="020B0604020202020204" pitchFamily="34" charset="0"/>
                        </a:rPr>
                        <a:t>18+ yrs</a:t>
                      </a:r>
                    </a:p>
                  </a:txBody>
                  <a:tcPr/>
                </a:tc>
                <a:tc>
                  <a:txBody>
                    <a:bodyPr/>
                    <a:lstStyle/>
                    <a:p>
                      <a:pPr algn="ctr"/>
                      <a:r>
                        <a:rPr lang="en-US" sz="1000" dirty="0">
                          <a:latin typeface="Arial" panose="020B0604020202020204" pitchFamily="34" charset="0"/>
                          <a:cs typeface="Arial" panose="020B0604020202020204" pitchFamily="34" charset="0"/>
                        </a:rPr>
                        <a:t>488</a:t>
                      </a:r>
                    </a:p>
                  </a:txBody>
                  <a:tcPr/>
                </a:tc>
                <a:tc>
                  <a:txBody>
                    <a:bodyPr/>
                    <a:lstStyle/>
                    <a:p>
                      <a:pPr algn="ctr"/>
                      <a:r>
                        <a:rPr lang="en-US" sz="1000" dirty="0">
                          <a:latin typeface="Arial" panose="020B0604020202020204" pitchFamily="34" charset="0"/>
                          <a:cs typeface="Arial" panose="020B0604020202020204" pitchFamily="34" charset="0"/>
                        </a:rPr>
                        <a:t>592</a:t>
                      </a:r>
                    </a:p>
                  </a:txBody>
                  <a:tcPr/>
                </a:tc>
                <a:tc>
                  <a:txBody>
                    <a:bodyPr/>
                    <a:lstStyle/>
                    <a:p>
                      <a:pPr algn="ctr"/>
                      <a:r>
                        <a:rPr lang="en-US" sz="1000" dirty="0">
                          <a:latin typeface="Arial" panose="020B0604020202020204" pitchFamily="34" charset="0"/>
                          <a:cs typeface="Arial" panose="020B0604020202020204" pitchFamily="34" charset="0"/>
                        </a:rPr>
                        <a:t>668</a:t>
                      </a:r>
                    </a:p>
                  </a:txBody>
                  <a:tcPr/>
                </a:tc>
                <a:tc>
                  <a:txBody>
                    <a:bodyPr/>
                    <a:lstStyle/>
                    <a:p>
                      <a:pPr algn="ctr"/>
                      <a:r>
                        <a:rPr lang="en-US" sz="1000" dirty="0">
                          <a:latin typeface="Arial" panose="020B0604020202020204" pitchFamily="34" charset="0"/>
                          <a:cs typeface="Arial" panose="020B0604020202020204" pitchFamily="34" charset="0"/>
                        </a:rPr>
                        <a:t>668</a:t>
                      </a:r>
                    </a:p>
                  </a:txBody>
                  <a:tcPr/>
                </a:tc>
                <a:tc>
                  <a:txBody>
                    <a:bodyPr/>
                    <a:lstStyle/>
                    <a:p>
                      <a:pPr algn="ctr"/>
                      <a:r>
                        <a:rPr lang="en-US" sz="1000" dirty="0">
                          <a:latin typeface="Arial" panose="020B0604020202020204" pitchFamily="34" charset="0"/>
                          <a:cs typeface="Arial" panose="020B0604020202020204" pitchFamily="34" charset="0"/>
                        </a:rPr>
                        <a:t>701</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+44%</a:t>
                      </a:r>
                    </a:p>
                  </a:txBody>
                  <a:tcPr/>
                </a:tc>
                <a:extLst>
                  <a:ext uri="{0D108BD9-81ED-4DB2-BD59-A6C34878D82A}">
                    <a16:rowId xmlns:a16="http://schemas.microsoft.com/office/drawing/2014/main" val="2616794433"/>
                  </a:ext>
                </a:extLst>
              </a:tr>
              <a:tr h="246371">
                <a:tc>
                  <a:txBody>
                    <a:bodyPr/>
                    <a:lstStyle/>
                    <a:p>
                      <a:r>
                        <a:rPr lang="en-US" sz="1000" i="1" dirty="0">
                          <a:latin typeface="Arial" panose="020B0604020202020204" pitchFamily="34" charset="0"/>
                          <a:cs typeface="Arial" panose="020B0604020202020204" pitchFamily="34" charset="0"/>
                        </a:rPr>
                        <a:t>Subtotal 12+ yrs. </a:t>
                      </a:r>
                    </a:p>
                  </a:txBody>
                  <a:tcPr/>
                </a:tc>
                <a:tc>
                  <a:txBody>
                    <a:bodyPr/>
                    <a:lstStyle/>
                    <a:p>
                      <a:pPr algn="ctr"/>
                      <a:r>
                        <a:rPr lang="en-US" sz="1000" i="1" dirty="0">
                          <a:latin typeface="Arial" panose="020B0604020202020204" pitchFamily="34" charset="0"/>
                          <a:cs typeface="Arial" panose="020B0604020202020204" pitchFamily="34" charset="0"/>
                        </a:rPr>
                        <a:t>13,433</a:t>
                      </a:r>
                    </a:p>
                  </a:txBody>
                  <a:tcPr/>
                </a:tc>
                <a:tc>
                  <a:txBody>
                    <a:bodyPr/>
                    <a:lstStyle/>
                    <a:p>
                      <a:pPr algn="ctr"/>
                      <a:r>
                        <a:rPr lang="en-US" sz="1000" i="1" dirty="0">
                          <a:latin typeface="Arial" panose="020B0604020202020204" pitchFamily="34" charset="0"/>
                          <a:cs typeface="Arial" panose="020B0604020202020204" pitchFamily="34" charset="0"/>
                        </a:rPr>
                        <a:t>15647</a:t>
                      </a:r>
                    </a:p>
                  </a:txBody>
                  <a:tcPr/>
                </a:tc>
                <a:tc>
                  <a:txBody>
                    <a:bodyPr/>
                    <a:lstStyle/>
                    <a:p>
                      <a:pPr algn="ctr"/>
                      <a:r>
                        <a:rPr lang="en-US" sz="1000" i="1" dirty="0">
                          <a:latin typeface="Arial" panose="020B0604020202020204" pitchFamily="34" charset="0"/>
                          <a:cs typeface="Arial" panose="020B0604020202020204" pitchFamily="34" charset="0"/>
                        </a:rPr>
                        <a:t>16,157</a:t>
                      </a:r>
                    </a:p>
                  </a:txBody>
                  <a:tcPr/>
                </a:tc>
                <a:tc>
                  <a:txBody>
                    <a:bodyPr/>
                    <a:lstStyle/>
                    <a:p>
                      <a:pPr algn="ctr"/>
                      <a:r>
                        <a:rPr lang="en-US" sz="1000" i="1" dirty="0">
                          <a:latin typeface="Arial" panose="020B0604020202020204" pitchFamily="34" charset="0"/>
                          <a:cs typeface="Arial" panose="020B0604020202020204" pitchFamily="34" charset="0"/>
                        </a:rPr>
                        <a:t>16,513</a:t>
                      </a:r>
                    </a:p>
                  </a:txBody>
                  <a:tcPr/>
                </a:tc>
                <a:tc>
                  <a:txBody>
                    <a:bodyPr/>
                    <a:lstStyle/>
                    <a:p>
                      <a:pPr algn="ctr"/>
                      <a:r>
                        <a:rPr lang="en-US" sz="1000" i="1" dirty="0">
                          <a:latin typeface="Arial" panose="020B0604020202020204" pitchFamily="34" charset="0"/>
                          <a:cs typeface="Arial" panose="020B0604020202020204" pitchFamily="34" charset="0"/>
                        </a:rPr>
                        <a:t>17,564</a:t>
                      </a:r>
                    </a:p>
                  </a:txBody>
                  <a:tcPr/>
                </a:tc>
                <a:tc>
                  <a:txBody>
                    <a:bodyPr/>
                    <a:lstStyle/>
                    <a:p>
                      <a:pPr algn="ctr"/>
                      <a:r>
                        <a:rPr lang="en-US" sz="1000" i="1" dirty="0">
                          <a:solidFill>
                            <a:schemeClr val="tx1"/>
                          </a:solidFill>
                          <a:latin typeface="Arial" panose="020B0604020202020204" pitchFamily="34" charset="0"/>
                          <a:cs typeface="Arial" panose="020B0604020202020204" pitchFamily="34" charset="0"/>
                        </a:rPr>
                        <a:t>+31%</a:t>
                      </a:r>
                    </a:p>
                  </a:txBody>
                  <a:tcPr/>
                </a:tc>
                <a:extLst>
                  <a:ext uri="{0D108BD9-81ED-4DB2-BD59-A6C34878D82A}">
                    <a16:rowId xmlns:a16="http://schemas.microsoft.com/office/drawing/2014/main" val="1188444411"/>
                  </a:ext>
                </a:extLst>
              </a:tr>
              <a:tr h="246371">
                <a:tc>
                  <a:txBody>
                    <a:bodyPr/>
                    <a:lstStyle/>
                    <a:p>
                      <a:r>
                        <a:rPr lang="en-US" sz="1000" b="1" dirty="0">
                          <a:latin typeface="Arial" panose="020B0604020202020204" pitchFamily="34" charset="0"/>
                          <a:cs typeface="Arial" panose="020B0604020202020204" pitchFamily="34" charset="0"/>
                        </a:rPr>
                        <a:t>Total Students</a:t>
                      </a:r>
                    </a:p>
                  </a:txBody>
                  <a:tcPr/>
                </a:tc>
                <a:tc>
                  <a:txBody>
                    <a:bodyPr/>
                    <a:lstStyle/>
                    <a:p>
                      <a:pPr algn="ctr"/>
                      <a:r>
                        <a:rPr lang="en-US" sz="1000" b="1" dirty="0">
                          <a:latin typeface="Arial" panose="020B0604020202020204" pitchFamily="34" charset="0"/>
                          <a:cs typeface="Arial" panose="020B0604020202020204" pitchFamily="34" charset="0"/>
                        </a:rPr>
                        <a:t>25,979</a:t>
                      </a:r>
                    </a:p>
                  </a:txBody>
                  <a:tcPr/>
                </a:tc>
                <a:tc>
                  <a:txBody>
                    <a:bodyPr/>
                    <a:lstStyle/>
                    <a:p>
                      <a:pPr algn="ctr"/>
                      <a:r>
                        <a:rPr lang="en-US" sz="1000" b="1" dirty="0">
                          <a:latin typeface="Arial" panose="020B0604020202020204" pitchFamily="34" charset="0"/>
                          <a:cs typeface="Arial" panose="020B0604020202020204" pitchFamily="34" charset="0"/>
                        </a:rPr>
                        <a:t>41,483</a:t>
                      </a:r>
                    </a:p>
                  </a:txBody>
                  <a:tcPr/>
                </a:tc>
                <a:tc>
                  <a:txBody>
                    <a:bodyPr/>
                    <a:lstStyle/>
                    <a:p>
                      <a:pPr algn="ctr"/>
                      <a:r>
                        <a:rPr lang="en-US" sz="1000" b="1" dirty="0">
                          <a:latin typeface="Arial" panose="020B0604020202020204" pitchFamily="34" charset="0"/>
                          <a:cs typeface="Arial" panose="020B0604020202020204" pitchFamily="34" charset="0"/>
                        </a:rPr>
                        <a:t>39,846</a:t>
                      </a:r>
                    </a:p>
                  </a:txBody>
                  <a:tcPr/>
                </a:tc>
                <a:tc>
                  <a:txBody>
                    <a:bodyPr/>
                    <a:lstStyle/>
                    <a:p>
                      <a:pPr algn="ctr"/>
                      <a:r>
                        <a:rPr lang="en-US" sz="1000" b="1" dirty="0">
                          <a:latin typeface="Arial" panose="020B0604020202020204" pitchFamily="34" charset="0"/>
                          <a:cs typeface="Arial" panose="020B0604020202020204" pitchFamily="34" charset="0"/>
                        </a:rPr>
                        <a:t>40,391</a:t>
                      </a:r>
                    </a:p>
                  </a:txBody>
                  <a:tcPr/>
                </a:tc>
                <a:tc>
                  <a:txBody>
                    <a:bodyPr/>
                    <a:lstStyle/>
                    <a:p>
                      <a:pPr algn="ctr"/>
                      <a:r>
                        <a:rPr lang="en-US" sz="1000" b="1" dirty="0">
                          <a:latin typeface="Arial" panose="020B0604020202020204" pitchFamily="34" charset="0"/>
                          <a:cs typeface="Arial" panose="020B0604020202020204" pitchFamily="34" charset="0"/>
                        </a:rPr>
                        <a:t>42,607</a:t>
                      </a:r>
                    </a:p>
                  </a:txBody>
                  <a:tcPr/>
                </a:tc>
                <a:tc>
                  <a:txBody>
                    <a:bodyPr/>
                    <a:lstStyle/>
                    <a:p>
                      <a:pPr algn="ctr"/>
                      <a:r>
                        <a:rPr lang="en-US" sz="1000" b="1" dirty="0">
                          <a:solidFill>
                            <a:schemeClr val="tx1"/>
                          </a:solidFill>
                          <a:latin typeface="Arial" panose="020B0604020202020204" pitchFamily="34" charset="0"/>
                          <a:cs typeface="Arial" panose="020B0604020202020204" pitchFamily="34" charset="0"/>
                        </a:rPr>
                        <a:t>+64%</a:t>
                      </a:r>
                    </a:p>
                  </a:txBody>
                  <a:tcPr/>
                </a:tc>
                <a:extLst>
                  <a:ext uri="{0D108BD9-81ED-4DB2-BD59-A6C34878D82A}">
                    <a16:rowId xmlns:a16="http://schemas.microsoft.com/office/drawing/2014/main" val="1457946544"/>
                  </a:ext>
                </a:extLst>
              </a:tr>
            </a:tbl>
          </a:graphicData>
        </a:graphic>
      </p:graphicFrame>
      <p:sp>
        <p:nvSpPr>
          <p:cNvPr id="4" name="Date Placeholder 3">
            <a:extLst>
              <a:ext uri="{FF2B5EF4-FFF2-40B4-BE49-F238E27FC236}">
                <a16:creationId xmlns:a16="http://schemas.microsoft.com/office/drawing/2014/main" id="{76CC829C-6873-4BCD-BBF2-0F3F9E60B2F9}"/>
              </a:ext>
            </a:extLst>
          </p:cNvPr>
          <p:cNvSpPr>
            <a:spLocks noGrp="1"/>
          </p:cNvSpPr>
          <p:nvPr>
            <p:ph type="dt" sz="half" idx="10"/>
          </p:nvPr>
        </p:nvSpPr>
        <p:spPr/>
        <p:txBody>
          <a:bodyPr/>
          <a:lstStyle/>
          <a:p>
            <a:fld id="{ED0CF1AE-9D07-4FAF-9EEC-B15CCCFC2843}" type="datetime1">
              <a:rPr lang="en-US" smtClean="0"/>
              <a:t>8/5/2025</a:t>
            </a:fld>
            <a:endParaRPr lang="en-US" dirty="0"/>
          </a:p>
        </p:txBody>
      </p:sp>
      <p:sp>
        <p:nvSpPr>
          <p:cNvPr id="5" name="Slide Number Placeholder 4">
            <a:extLst>
              <a:ext uri="{FF2B5EF4-FFF2-40B4-BE49-F238E27FC236}">
                <a16:creationId xmlns:a16="http://schemas.microsoft.com/office/drawing/2014/main" id="{54D5F3A8-E853-4A07-9D18-93A22AC92A29}"/>
              </a:ext>
            </a:extLst>
          </p:cNvPr>
          <p:cNvSpPr>
            <a:spLocks noGrp="1"/>
          </p:cNvSpPr>
          <p:nvPr>
            <p:ph type="sldNum" sz="quarter" idx="12"/>
          </p:nvPr>
        </p:nvSpPr>
        <p:spPr/>
        <p:txBody>
          <a:bodyPr/>
          <a:lstStyle/>
          <a:p>
            <a:fld id="{680C5762-CF65-4775-9966-A58D40CC61B9}" type="slidenum">
              <a:rPr lang="en-US" smtClean="0"/>
              <a:t>11</a:t>
            </a:fld>
            <a:endParaRPr lang="en-US" dirty="0"/>
          </a:p>
        </p:txBody>
      </p:sp>
    </p:spTree>
    <p:extLst>
      <p:ext uri="{BB962C8B-B14F-4D97-AF65-F5344CB8AC3E}">
        <p14:creationId xmlns:p14="http://schemas.microsoft.com/office/powerpoint/2010/main" val="2853274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2CACD-5982-F01F-6DCB-C446DD194880}"/>
              </a:ext>
            </a:extLst>
          </p:cNvPr>
          <p:cNvSpPr>
            <a:spLocks noGrp="1"/>
          </p:cNvSpPr>
          <p:nvPr>
            <p:ph type="title"/>
          </p:nvPr>
        </p:nvSpPr>
        <p:spPr/>
        <p:txBody>
          <a:bodyPr/>
          <a:lstStyle/>
          <a:p>
            <a:r>
              <a:rPr lang="en-US" dirty="0"/>
              <a:t>Top PA Home School Student Counties </a:t>
            </a:r>
          </a:p>
        </p:txBody>
      </p:sp>
      <p:graphicFrame>
        <p:nvGraphicFramePr>
          <p:cNvPr id="8" name="Content Placeholder 7">
            <a:extLst>
              <a:ext uri="{FF2B5EF4-FFF2-40B4-BE49-F238E27FC236}">
                <a16:creationId xmlns:a16="http://schemas.microsoft.com/office/drawing/2014/main" id="{31DADBAA-9FC1-2FA5-3CF2-2D1E48181104}"/>
              </a:ext>
            </a:extLst>
          </p:cNvPr>
          <p:cNvGraphicFramePr>
            <a:graphicFrameLocks noGrp="1"/>
          </p:cNvGraphicFramePr>
          <p:nvPr>
            <p:ph idx="1"/>
            <p:extLst>
              <p:ext uri="{D42A27DB-BD31-4B8C-83A1-F6EECF244321}">
                <p14:modId xmlns:p14="http://schemas.microsoft.com/office/powerpoint/2010/main" val="418122121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a:extLst>
              <a:ext uri="{FF2B5EF4-FFF2-40B4-BE49-F238E27FC236}">
                <a16:creationId xmlns:a16="http://schemas.microsoft.com/office/drawing/2014/main" id="{78B4A5B7-A7E4-4556-0B94-7E89A6514BD4}"/>
              </a:ext>
            </a:extLst>
          </p:cNvPr>
          <p:cNvSpPr>
            <a:spLocks noGrp="1"/>
          </p:cNvSpPr>
          <p:nvPr>
            <p:ph type="dt" sz="half" idx="10"/>
          </p:nvPr>
        </p:nvSpPr>
        <p:spPr/>
        <p:txBody>
          <a:bodyPr/>
          <a:lstStyle/>
          <a:p>
            <a:fld id="{ED0CF1AE-9D07-4FAF-9EEC-B15CCCFC2843}" type="datetime1">
              <a:rPr lang="en-US" smtClean="0"/>
              <a:t>8/5/2025</a:t>
            </a:fld>
            <a:endParaRPr lang="en-US" dirty="0"/>
          </a:p>
        </p:txBody>
      </p:sp>
      <p:sp>
        <p:nvSpPr>
          <p:cNvPr id="5" name="Slide Number Placeholder 4">
            <a:extLst>
              <a:ext uri="{FF2B5EF4-FFF2-40B4-BE49-F238E27FC236}">
                <a16:creationId xmlns:a16="http://schemas.microsoft.com/office/drawing/2014/main" id="{AE25C66F-F2DE-42FF-11C8-7DC7C9ED0D20}"/>
              </a:ext>
            </a:extLst>
          </p:cNvPr>
          <p:cNvSpPr>
            <a:spLocks noGrp="1"/>
          </p:cNvSpPr>
          <p:nvPr>
            <p:ph type="sldNum" sz="quarter" idx="12"/>
          </p:nvPr>
        </p:nvSpPr>
        <p:spPr/>
        <p:txBody>
          <a:bodyPr/>
          <a:lstStyle/>
          <a:p>
            <a:fld id="{680C5762-CF65-4775-9966-A58D40CC61B9}" type="slidenum">
              <a:rPr lang="en-US" smtClean="0"/>
              <a:t>12</a:t>
            </a:fld>
            <a:endParaRPr lang="en-US" dirty="0"/>
          </a:p>
        </p:txBody>
      </p:sp>
    </p:spTree>
    <p:extLst>
      <p:ext uri="{BB962C8B-B14F-4D97-AF65-F5344CB8AC3E}">
        <p14:creationId xmlns:p14="http://schemas.microsoft.com/office/powerpoint/2010/main" val="12338258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DFA59-AC8C-4F11-B5D5-8A5EE7C5B656}"/>
              </a:ext>
            </a:extLst>
          </p:cNvPr>
          <p:cNvSpPr>
            <a:spLocks noGrp="1"/>
          </p:cNvSpPr>
          <p:nvPr>
            <p:ph type="title"/>
          </p:nvPr>
        </p:nvSpPr>
        <p:spPr/>
        <p:txBody>
          <a:bodyPr>
            <a:normAutofit/>
          </a:bodyPr>
          <a:lstStyle/>
          <a:p>
            <a:r>
              <a:rPr lang="en-US" dirty="0"/>
              <a:t>Privately Tutored Enrollment – Age 5-21 </a:t>
            </a:r>
          </a:p>
        </p:txBody>
      </p:sp>
      <p:sp>
        <p:nvSpPr>
          <p:cNvPr id="4" name="Date Placeholder 3">
            <a:extLst>
              <a:ext uri="{FF2B5EF4-FFF2-40B4-BE49-F238E27FC236}">
                <a16:creationId xmlns:a16="http://schemas.microsoft.com/office/drawing/2014/main" id="{9E138114-65A9-402F-9097-1D4386BD145A}"/>
              </a:ext>
            </a:extLst>
          </p:cNvPr>
          <p:cNvSpPr>
            <a:spLocks noGrp="1"/>
          </p:cNvSpPr>
          <p:nvPr>
            <p:ph type="dt" sz="half" idx="10"/>
          </p:nvPr>
        </p:nvSpPr>
        <p:spPr>
          <a:xfrm>
            <a:off x="457200" y="1524000"/>
            <a:ext cx="8229600" cy="304799"/>
          </a:xfrm>
        </p:spPr>
        <p:txBody>
          <a:bodyPr/>
          <a:lstStyle/>
          <a:p>
            <a:pPr algn="ctr"/>
            <a:r>
              <a:rPr lang="en-US" sz="1800" b="1" dirty="0">
                <a:solidFill>
                  <a:schemeClr val="tx1"/>
                </a:solidFill>
                <a:latin typeface="Arial" panose="020B0604020202020204" pitchFamily="34" charset="0"/>
                <a:cs typeface="Arial" panose="020B0604020202020204" pitchFamily="34" charset="0"/>
              </a:rPr>
              <a:t>Private tutoring has shown an 69% increase over the past five years.</a:t>
            </a:r>
          </a:p>
        </p:txBody>
      </p:sp>
      <p:sp>
        <p:nvSpPr>
          <p:cNvPr id="5" name="Slide Number Placeholder 4">
            <a:extLst>
              <a:ext uri="{FF2B5EF4-FFF2-40B4-BE49-F238E27FC236}">
                <a16:creationId xmlns:a16="http://schemas.microsoft.com/office/drawing/2014/main" id="{CB74F045-2C0B-49B6-BEE6-7235CB4133A0}"/>
              </a:ext>
            </a:extLst>
          </p:cNvPr>
          <p:cNvSpPr>
            <a:spLocks noGrp="1"/>
          </p:cNvSpPr>
          <p:nvPr>
            <p:ph type="sldNum" sz="quarter" idx="12"/>
          </p:nvPr>
        </p:nvSpPr>
        <p:spPr/>
        <p:txBody>
          <a:bodyPr/>
          <a:lstStyle/>
          <a:p>
            <a:fld id="{680C5762-CF65-4775-9966-A58D40CC61B9}" type="slidenum">
              <a:rPr lang="en-US" smtClean="0"/>
              <a:t>13</a:t>
            </a:fld>
            <a:endParaRPr lang="en-US" dirty="0"/>
          </a:p>
        </p:txBody>
      </p:sp>
      <p:graphicFrame>
        <p:nvGraphicFramePr>
          <p:cNvPr id="6" name="Content Placeholder 7">
            <a:extLst>
              <a:ext uri="{FF2B5EF4-FFF2-40B4-BE49-F238E27FC236}">
                <a16:creationId xmlns:a16="http://schemas.microsoft.com/office/drawing/2014/main" id="{2D737B00-38C6-42D9-BB1A-C3B8EDD65C17}"/>
              </a:ext>
            </a:extLst>
          </p:cNvPr>
          <p:cNvGraphicFramePr>
            <a:graphicFrameLocks noGrp="1"/>
          </p:cNvGraphicFramePr>
          <p:nvPr>
            <p:ph idx="1"/>
            <p:extLst>
              <p:ext uri="{D42A27DB-BD31-4B8C-83A1-F6EECF244321}">
                <p14:modId xmlns:p14="http://schemas.microsoft.com/office/powerpoint/2010/main" val="3039473097"/>
              </p:ext>
            </p:extLst>
          </p:nvPr>
        </p:nvGraphicFramePr>
        <p:xfrm>
          <a:off x="457200" y="1828799"/>
          <a:ext cx="8229600" cy="41148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47540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801FA-AAAF-4084-B7E4-64E031201888}"/>
              </a:ext>
            </a:extLst>
          </p:cNvPr>
          <p:cNvSpPr>
            <a:spLocks noGrp="1"/>
          </p:cNvSpPr>
          <p:nvPr>
            <p:ph type="title"/>
          </p:nvPr>
        </p:nvSpPr>
        <p:spPr/>
        <p:txBody>
          <a:bodyPr/>
          <a:lstStyle/>
          <a:p>
            <a:r>
              <a:rPr lang="en-US" dirty="0"/>
              <a:t>School Sponsored Cyber Programs </a:t>
            </a:r>
          </a:p>
        </p:txBody>
      </p:sp>
      <p:sp>
        <p:nvSpPr>
          <p:cNvPr id="3" name="Content Placeholder 2">
            <a:extLst>
              <a:ext uri="{FF2B5EF4-FFF2-40B4-BE49-F238E27FC236}">
                <a16:creationId xmlns:a16="http://schemas.microsoft.com/office/drawing/2014/main" id="{D2CF2C97-CDB6-494B-ABB7-1740F0157E12}"/>
              </a:ext>
            </a:extLst>
          </p:cNvPr>
          <p:cNvSpPr>
            <a:spLocks noGrp="1"/>
          </p:cNvSpPr>
          <p:nvPr>
            <p:ph idx="1"/>
          </p:nvPr>
        </p:nvSpPr>
        <p:spPr/>
        <p:txBody>
          <a:bodyPr>
            <a:normAutofit lnSpcReduction="10000"/>
          </a:bodyPr>
          <a:lstStyle/>
          <a:p>
            <a:r>
              <a:rPr lang="en-US" dirty="0"/>
              <a:t>In 2023-24, 90% of all school districts offered a cyber program in at least one grade.</a:t>
            </a:r>
          </a:p>
          <a:p>
            <a:r>
              <a:rPr lang="en-US" dirty="0"/>
              <a:t>85% of the districts with cyber programs had curriculum for all grades (K-12); another 4% had programs for 12 grades.</a:t>
            </a:r>
          </a:p>
          <a:p>
            <a:r>
              <a:rPr lang="en-US" dirty="0"/>
              <a:t>Students in a school-sponsored cyber program are not considered home school students. </a:t>
            </a:r>
          </a:p>
          <a:p>
            <a:endParaRPr lang="en-US" dirty="0"/>
          </a:p>
        </p:txBody>
      </p:sp>
      <p:sp>
        <p:nvSpPr>
          <p:cNvPr id="4" name="Date Placeholder 3">
            <a:extLst>
              <a:ext uri="{FF2B5EF4-FFF2-40B4-BE49-F238E27FC236}">
                <a16:creationId xmlns:a16="http://schemas.microsoft.com/office/drawing/2014/main" id="{EC26D313-22D8-4E10-8EF7-D101A5301F0A}"/>
              </a:ext>
            </a:extLst>
          </p:cNvPr>
          <p:cNvSpPr>
            <a:spLocks noGrp="1"/>
          </p:cNvSpPr>
          <p:nvPr>
            <p:ph type="dt" sz="half" idx="10"/>
          </p:nvPr>
        </p:nvSpPr>
        <p:spPr/>
        <p:txBody>
          <a:bodyPr/>
          <a:lstStyle/>
          <a:p>
            <a:fld id="{ED0CF1AE-9D07-4FAF-9EEC-B15CCCFC2843}" type="datetime1">
              <a:rPr lang="en-US" smtClean="0"/>
              <a:t>8/5/2025</a:t>
            </a:fld>
            <a:endParaRPr lang="en-US" dirty="0"/>
          </a:p>
        </p:txBody>
      </p:sp>
      <p:sp>
        <p:nvSpPr>
          <p:cNvPr id="5" name="Slide Number Placeholder 4">
            <a:extLst>
              <a:ext uri="{FF2B5EF4-FFF2-40B4-BE49-F238E27FC236}">
                <a16:creationId xmlns:a16="http://schemas.microsoft.com/office/drawing/2014/main" id="{DCA4FF4E-EC56-4A3A-96B6-254F76D052B7}"/>
              </a:ext>
            </a:extLst>
          </p:cNvPr>
          <p:cNvSpPr>
            <a:spLocks noGrp="1"/>
          </p:cNvSpPr>
          <p:nvPr>
            <p:ph type="sldNum" sz="quarter" idx="12"/>
          </p:nvPr>
        </p:nvSpPr>
        <p:spPr/>
        <p:txBody>
          <a:bodyPr/>
          <a:lstStyle/>
          <a:p>
            <a:fld id="{680C5762-CF65-4775-9966-A58D40CC61B9}" type="slidenum">
              <a:rPr lang="en-US" smtClean="0"/>
              <a:t>14</a:t>
            </a:fld>
            <a:endParaRPr lang="en-US" dirty="0"/>
          </a:p>
        </p:txBody>
      </p:sp>
    </p:spTree>
    <p:extLst>
      <p:ext uri="{BB962C8B-B14F-4D97-AF65-F5344CB8AC3E}">
        <p14:creationId xmlns:p14="http://schemas.microsoft.com/office/powerpoint/2010/main" val="1270608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and Private Tutoring</a:t>
            </a:r>
          </a:p>
        </p:txBody>
      </p:sp>
      <p:sp>
        <p:nvSpPr>
          <p:cNvPr id="3" name="Content Placeholder 2"/>
          <p:cNvSpPr>
            <a:spLocks noGrp="1"/>
          </p:cNvSpPr>
          <p:nvPr>
            <p:ph idx="1"/>
          </p:nvPr>
        </p:nvSpPr>
        <p:spPr/>
        <p:txBody>
          <a:bodyPr>
            <a:normAutofit/>
          </a:bodyPr>
          <a:lstStyle/>
          <a:p>
            <a:r>
              <a:rPr lang="en-US" dirty="0"/>
              <a:t>Districts are processing more home school affidavits and other home school paperwork than in the past.</a:t>
            </a:r>
          </a:p>
          <a:p>
            <a:endParaRPr lang="en-US" dirty="0"/>
          </a:p>
          <a:p>
            <a:r>
              <a:rPr lang="en-US" dirty="0"/>
              <a:t>School boards have developed more policies to address home school students taking classes or participating in CTE programs in the district.</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15</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206083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Documents - Beginning</a:t>
            </a:r>
          </a:p>
        </p:txBody>
      </p:sp>
      <p:sp>
        <p:nvSpPr>
          <p:cNvPr id="3" name="Content Placeholder 2"/>
          <p:cNvSpPr>
            <a:spLocks noGrp="1"/>
          </p:cNvSpPr>
          <p:nvPr>
            <p:ph idx="1"/>
          </p:nvPr>
        </p:nvSpPr>
        <p:spPr/>
        <p:txBody>
          <a:bodyPr>
            <a:normAutofit lnSpcReduction="10000"/>
          </a:bodyPr>
          <a:lstStyle/>
          <a:p>
            <a:r>
              <a:rPr lang="en-US" sz="2800" dirty="0"/>
              <a:t>For new home school programs, the affidavit or unsworn declaration along with other required documents can be submitted at any time in the school year, but submission must be done so before the program begins. </a:t>
            </a:r>
          </a:p>
          <a:p>
            <a:endParaRPr lang="en-US" sz="2800" dirty="0"/>
          </a:p>
          <a:p>
            <a:r>
              <a:rPr lang="en-US" sz="2800" dirty="0"/>
              <a:t>PDE advises parents/guardians that want to begin a home school program to submit all required documents and have them accepted before disenrolling the student.</a:t>
            </a:r>
          </a:p>
        </p:txBody>
      </p:sp>
      <p:sp>
        <p:nvSpPr>
          <p:cNvPr id="4" name="Slide Number Placeholder 3"/>
          <p:cNvSpPr>
            <a:spLocks noGrp="1"/>
          </p:cNvSpPr>
          <p:nvPr>
            <p:ph type="sldNum" sz="quarter" idx="12"/>
          </p:nvPr>
        </p:nvSpPr>
        <p:spPr/>
        <p:txBody>
          <a:bodyPr/>
          <a:lstStyle/>
          <a:p>
            <a:fld id="{680C5762-CF65-4775-9966-A58D40CC61B9}" type="slidenum">
              <a:rPr lang="en-US" smtClean="0"/>
              <a:t>16</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33609296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40933E-ECFE-852F-9272-DF82FDB526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3FE095-7F82-EA94-9CB6-F96D461626D8}"/>
              </a:ext>
            </a:extLst>
          </p:cNvPr>
          <p:cNvSpPr>
            <a:spLocks noGrp="1"/>
          </p:cNvSpPr>
          <p:nvPr>
            <p:ph type="title"/>
          </p:nvPr>
        </p:nvSpPr>
        <p:spPr/>
        <p:txBody>
          <a:bodyPr/>
          <a:lstStyle/>
          <a:p>
            <a:r>
              <a:rPr lang="en-US" dirty="0"/>
              <a:t>Home Education Documents - Beginning</a:t>
            </a:r>
          </a:p>
        </p:txBody>
      </p:sp>
      <p:sp>
        <p:nvSpPr>
          <p:cNvPr id="3" name="Content Placeholder 2">
            <a:extLst>
              <a:ext uri="{FF2B5EF4-FFF2-40B4-BE49-F238E27FC236}">
                <a16:creationId xmlns:a16="http://schemas.microsoft.com/office/drawing/2014/main" id="{F4279DC6-C770-039D-D68E-30B2B70BA556}"/>
              </a:ext>
            </a:extLst>
          </p:cNvPr>
          <p:cNvSpPr>
            <a:spLocks noGrp="1"/>
          </p:cNvSpPr>
          <p:nvPr>
            <p:ph idx="1"/>
          </p:nvPr>
        </p:nvSpPr>
        <p:spPr/>
        <p:txBody>
          <a:bodyPr>
            <a:normAutofit/>
          </a:bodyPr>
          <a:lstStyle/>
          <a:p>
            <a:r>
              <a:rPr lang="en-US" sz="2800" dirty="0"/>
              <a:t>You will find sample affidavits and unsworn declaration using this link, along with the State’s Home Education and Private Tutoring Guide.</a:t>
            </a:r>
          </a:p>
          <a:p>
            <a:endParaRPr lang="en-US" sz="2800" dirty="0"/>
          </a:p>
          <a:p>
            <a:r>
              <a:rPr lang="en-US" sz="2800" dirty="0">
                <a:hlinkClick r:id="rId3"/>
              </a:rPr>
              <a:t>Home Education and Private Tutoring Guide</a:t>
            </a:r>
            <a:endParaRPr lang="en-US" sz="2800" dirty="0"/>
          </a:p>
          <a:p>
            <a:endParaRPr lang="en-US" sz="2800" dirty="0"/>
          </a:p>
        </p:txBody>
      </p:sp>
      <p:sp>
        <p:nvSpPr>
          <p:cNvPr id="4" name="Slide Number Placeholder 3">
            <a:extLst>
              <a:ext uri="{FF2B5EF4-FFF2-40B4-BE49-F238E27FC236}">
                <a16:creationId xmlns:a16="http://schemas.microsoft.com/office/drawing/2014/main" id="{0EE8484B-37A3-F1E6-8AB1-DCDC88029508}"/>
              </a:ext>
            </a:extLst>
          </p:cNvPr>
          <p:cNvSpPr>
            <a:spLocks noGrp="1"/>
          </p:cNvSpPr>
          <p:nvPr>
            <p:ph type="sldNum" sz="quarter" idx="12"/>
          </p:nvPr>
        </p:nvSpPr>
        <p:spPr/>
        <p:txBody>
          <a:bodyPr/>
          <a:lstStyle/>
          <a:p>
            <a:fld id="{680C5762-CF65-4775-9966-A58D40CC61B9}" type="slidenum">
              <a:rPr lang="en-US" smtClean="0"/>
              <a:t>17</a:t>
            </a:fld>
            <a:endParaRPr lang="en-US" dirty="0"/>
          </a:p>
        </p:txBody>
      </p:sp>
      <p:sp>
        <p:nvSpPr>
          <p:cNvPr id="5" name="Date Placeholder 4">
            <a:extLst>
              <a:ext uri="{FF2B5EF4-FFF2-40B4-BE49-F238E27FC236}">
                <a16:creationId xmlns:a16="http://schemas.microsoft.com/office/drawing/2014/main" id="{F0BDE025-414D-D639-C34B-A103C0129BE6}"/>
              </a:ext>
            </a:extLst>
          </p:cNvPr>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4089465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Documents</a:t>
            </a:r>
          </a:p>
        </p:txBody>
      </p:sp>
      <p:sp>
        <p:nvSpPr>
          <p:cNvPr id="3" name="Content Placeholder 2"/>
          <p:cNvSpPr>
            <a:spLocks noGrp="1"/>
          </p:cNvSpPr>
          <p:nvPr>
            <p:ph idx="1"/>
          </p:nvPr>
        </p:nvSpPr>
        <p:spPr>
          <a:xfrm>
            <a:off x="457200" y="1524000"/>
            <a:ext cx="8229600" cy="4602163"/>
          </a:xfrm>
        </p:spPr>
        <p:txBody>
          <a:bodyPr>
            <a:noAutofit/>
          </a:bodyPr>
          <a:lstStyle/>
          <a:p>
            <a:pPr marL="0" indent="0">
              <a:buNone/>
            </a:pPr>
            <a:endParaRPr lang="en-US" sz="1000" dirty="0">
              <a:highlight>
                <a:srgbClr val="FFFF00"/>
              </a:highlight>
            </a:endParaRPr>
          </a:p>
          <a:p>
            <a:r>
              <a:rPr lang="en-US" sz="2700" dirty="0"/>
              <a:t>Since 2023, there have been legal challenges to a few districts by the Home School Legal Defense Association (HSLDA) and its local partners, regarding the acceptance of only a notarized affidavit and not the unsworn declaration.</a:t>
            </a:r>
          </a:p>
          <a:p>
            <a:endParaRPr lang="en-US" sz="1050" dirty="0"/>
          </a:p>
          <a:p>
            <a:r>
              <a:rPr lang="en-US" sz="2700" dirty="0"/>
              <a:t>To date, the districts have settled and the unsworn declaration as well as notarized affidavits are accepted. </a:t>
            </a:r>
          </a:p>
        </p:txBody>
      </p:sp>
      <p:sp>
        <p:nvSpPr>
          <p:cNvPr id="4" name="Slide Number Placeholder 3"/>
          <p:cNvSpPr>
            <a:spLocks noGrp="1"/>
          </p:cNvSpPr>
          <p:nvPr>
            <p:ph type="sldNum" sz="quarter" idx="12"/>
          </p:nvPr>
        </p:nvSpPr>
        <p:spPr/>
        <p:txBody>
          <a:bodyPr/>
          <a:lstStyle/>
          <a:p>
            <a:fld id="{680C5762-CF65-4775-9966-A58D40CC61B9}" type="slidenum">
              <a:rPr lang="en-US" smtClean="0"/>
              <a:t>18</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3453352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09BF5F-A0B2-F5D9-2472-60D2394519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663F07-D16A-3B57-4931-93B43C35F809}"/>
              </a:ext>
            </a:extLst>
          </p:cNvPr>
          <p:cNvSpPr>
            <a:spLocks noGrp="1"/>
          </p:cNvSpPr>
          <p:nvPr>
            <p:ph type="title"/>
          </p:nvPr>
        </p:nvSpPr>
        <p:spPr/>
        <p:txBody>
          <a:bodyPr/>
          <a:lstStyle/>
          <a:p>
            <a:r>
              <a:rPr lang="en-US" dirty="0"/>
              <a:t>Home Education Documents</a:t>
            </a:r>
          </a:p>
        </p:txBody>
      </p:sp>
      <p:sp>
        <p:nvSpPr>
          <p:cNvPr id="3" name="Content Placeholder 2">
            <a:extLst>
              <a:ext uri="{FF2B5EF4-FFF2-40B4-BE49-F238E27FC236}">
                <a16:creationId xmlns:a16="http://schemas.microsoft.com/office/drawing/2014/main" id="{85EE46EF-752D-11CC-4214-00C278622971}"/>
              </a:ext>
            </a:extLst>
          </p:cNvPr>
          <p:cNvSpPr>
            <a:spLocks noGrp="1"/>
          </p:cNvSpPr>
          <p:nvPr>
            <p:ph idx="1"/>
          </p:nvPr>
        </p:nvSpPr>
        <p:spPr>
          <a:xfrm>
            <a:off x="457200" y="1754187"/>
            <a:ext cx="8229600" cy="4602163"/>
          </a:xfrm>
        </p:spPr>
        <p:txBody>
          <a:bodyPr>
            <a:noAutofit/>
          </a:bodyPr>
          <a:lstStyle/>
          <a:p>
            <a:pPr marL="0" indent="0">
              <a:buNone/>
            </a:pPr>
            <a:r>
              <a:rPr lang="en-US" sz="2000" dirty="0"/>
              <a:t>The law requires all students, including students in a home education program, to comply with 24 P.S. § 13-1303(a) and Article XIV School Health Services. </a:t>
            </a:r>
          </a:p>
          <a:p>
            <a:pPr marL="0" indent="0">
              <a:buNone/>
            </a:pPr>
            <a:endParaRPr lang="en-US" sz="2000" dirty="0"/>
          </a:p>
          <a:p>
            <a:pPr marL="0" indent="0">
              <a:buNone/>
            </a:pPr>
            <a:r>
              <a:rPr lang="en-US" sz="2000" dirty="0"/>
              <a:t>For all students enrolling in a home education program for the first time, the record of the student’s immunization (certificate of immunization) must be submitted to and reviewed by the school nurse of the local school district. </a:t>
            </a:r>
          </a:p>
          <a:p>
            <a:pPr marL="0" indent="0">
              <a:buNone/>
            </a:pPr>
            <a:endParaRPr lang="en-US" sz="2000" dirty="0"/>
          </a:p>
          <a:p>
            <a:pPr marL="0" indent="0">
              <a:buNone/>
            </a:pPr>
            <a:r>
              <a:rPr lang="en-US" sz="2000" u="sng" dirty="0">
                <a:hlinkClick r:id="rId3"/>
              </a:rPr>
              <a:t>28 Pa. Code § 23.83. Immunization requirements.</a:t>
            </a:r>
            <a:endParaRPr lang="en-US" sz="2000" dirty="0"/>
          </a:p>
          <a:p>
            <a:pPr marL="0" indent="0">
              <a:buNone/>
            </a:pPr>
            <a:endParaRPr lang="en-US" sz="1400" dirty="0"/>
          </a:p>
          <a:p>
            <a:pPr marL="0" indent="0">
              <a:buNone/>
            </a:pPr>
            <a:endParaRPr lang="en-US" sz="1600" dirty="0"/>
          </a:p>
        </p:txBody>
      </p:sp>
      <p:sp>
        <p:nvSpPr>
          <p:cNvPr id="4" name="Slide Number Placeholder 3">
            <a:extLst>
              <a:ext uri="{FF2B5EF4-FFF2-40B4-BE49-F238E27FC236}">
                <a16:creationId xmlns:a16="http://schemas.microsoft.com/office/drawing/2014/main" id="{68BF1F8A-159C-5D6D-DF81-A8DD54849272}"/>
              </a:ext>
            </a:extLst>
          </p:cNvPr>
          <p:cNvSpPr>
            <a:spLocks noGrp="1"/>
          </p:cNvSpPr>
          <p:nvPr>
            <p:ph type="sldNum" sz="quarter" idx="12"/>
          </p:nvPr>
        </p:nvSpPr>
        <p:spPr/>
        <p:txBody>
          <a:bodyPr/>
          <a:lstStyle/>
          <a:p>
            <a:fld id="{680C5762-CF65-4775-9966-A58D40CC61B9}" type="slidenum">
              <a:rPr lang="en-US" smtClean="0"/>
              <a:t>19</a:t>
            </a:fld>
            <a:endParaRPr lang="en-US" dirty="0"/>
          </a:p>
        </p:txBody>
      </p:sp>
      <p:sp>
        <p:nvSpPr>
          <p:cNvPr id="5" name="Date Placeholder 4">
            <a:extLst>
              <a:ext uri="{FF2B5EF4-FFF2-40B4-BE49-F238E27FC236}">
                <a16:creationId xmlns:a16="http://schemas.microsoft.com/office/drawing/2014/main" id="{E4B2BC65-7F31-AAB6-30D2-E69B09903086}"/>
              </a:ext>
            </a:extLst>
          </p:cNvPr>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13247010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Topics</a:t>
            </a:r>
          </a:p>
        </p:txBody>
      </p:sp>
      <p:sp>
        <p:nvSpPr>
          <p:cNvPr id="3" name="Content Placeholder 2"/>
          <p:cNvSpPr>
            <a:spLocks noGrp="1"/>
          </p:cNvSpPr>
          <p:nvPr>
            <p:ph idx="1"/>
          </p:nvPr>
        </p:nvSpPr>
        <p:spPr>
          <a:xfrm>
            <a:off x="457200" y="1600200"/>
            <a:ext cx="8382000" cy="4525963"/>
          </a:xfrm>
        </p:spPr>
        <p:txBody>
          <a:bodyPr>
            <a:normAutofit/>
          </a:bodyPr>
          <a:lstStyle/>
          <a:p>
            <a:r>
              <a:rPr lang="en-US" dirty="0"/>
              <a:t>Introduction to School Services</a:t>
            </a:r>
          </a:p>
          <a:p>
            <a:endParaRPr lang="en-US" dirty="0"/>
          </a:p>
          <a:p>
            <a:r>
              <a:rPr lang="en-US" dirty="0"/>
              <a:t>Latest Stats and Trends</a:t>
            </a:r>
          </a:p>
          <a:p>
            <a:endParaRPr lang="en-US" dirty="0"/>
          </a:p>
          <a:p>
            <a:r>
              <a:rPr lang="en-US" dirty="0"/>
              <a:t>Annual </a:t>
            </a:r>
            <a:r>
              <a:rPr lang="en-US" sz="3200" dirty="0"/>
              <a:t>Documentation</a:t>
            </a:r>
          </a:p>
          <a:p>
            <a:endParaRPr lang="en-US" sz="3200" dirty="0"/>
          </a:p>
          <a:p>
            <a:r>
              <a:rPr lang="en-US" dirty="0"/>
              <a:t>Special Education Students</a:t>
            </a:r>
          </a:p>
          <a:p>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2</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3818987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CF7-DC16-06A7-7117-248095BB05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97EC4C-71C1-F2EF-F544-E75FF32E4ABE}"/>
              </a:ext>
            </a:extLst>
          </p:cNvPr>
          <p:cNvSpPr>
            <a:spLocks noGrp="1"/>
          </p:cNvSpPr>
          <p:nvPr>
            <p:ph type="title"/>
          </p:nvPr>
        </p:nvSpPr>
        <p:spPr/>
        <p:txBody>
          <a:bodyPr/>
          <a:lstStyle/>
          <a:p>
            <a:r>
              <a:rPr lang="en-US" dirty="0"/>
              <a:t>Home Education Documents</a:t>
            </a:r>
          </a:p>
        </p:txBody>
      </p:sp>
      <p:sp>
        <p:nvSpPr>
          <p:cNvPr id="3" name="Content Placeholder 2">
            <a:extLst>
              <a:ext uri="{FF2B5EF4-FFF2-40B4-BE49-F238E27FC236}">
                <a16:creationId xmlns:a16="http://schemas.microsoft.com/office/drawing/2014/main" id="{69472407-A54E-D894-340E-F60A4A8DC0B9}"/>
              </a:ext>
            </a:extLst>
          </p:cNvPr>
          <p:cNvSpPr>
            <a:spLocks noGrp="1"/>
          </p:cNvSpPr>
          <p:nvPr>
            <p:ph idx="1"/>
          </p:nvPr>
        </p:nvSpPr>
        <p:spPr>
          <a:xfrm>
            <a:off x="457200" y="1524000"/>
            <a:ext cx="8229600" cy="4602163"/>
          </a:xfrm>
        </p:spPr>
        <p:txBody>
          <a:bodyPr>
            <a:noAutofit/>
          </a:bodyPr>
          <a:lstStyle/>
          <a:p>
            <a:pPr marL="0" indent="0">
              <a:buNone/>
            </a:pPr>
            <a:r>
              <a:rPr lang="en-US" sz="2000" dirty="0"/>
              <a:t>In lieu of the standard certificate of immunization (green and white form) and medical certificate forms (red and white form), the homeschool parents/legal guardians must submit one of the three documents listed below to satisfy the immunization record requirement: </a:t>
            </a:r>
          </a:p>
          <a:p>
            <a:pPr>
              <a:buAutoNum type="arabicPeriod"/>
            </a:pPr>
            <a:r>
              <a:rPr lang="en-US" sz="2000" dirty="0"/>
              <a:t>The actual records, showing the record or history of immunization, including the month, day, and year of immunizations, or</a:t>
            </a:r>
          </a:p>
          <a:p>
            <a:pPr>
              <a:buAutoNum type="arabicPeriod"/>
            </a:pPr>
            <a:r>
              <a:rPr lang="en-US" sz="2000" i="1" dirty="0"/>
              <a:t>(After the initial review by the school nurse of the local school district) </a:t>
            </a:r>
            <a:r>
              <a:rPr lang="en-US" sz="2000" dirty="0"/>
              <a:t>A letter from a physician or physician’s designee stating the legal requirements have been fulfilled or that there exists a medical condition that prevents immunization, or </a:t>
            </a:r>
          </a:p>
          <a:p>
            <a:pPr>
              <a:buAutoNum type="arabicPeriod"/>
            </a:pPr>
            <a:r>
              <a:rPr lang="en-US" sz="2000" dirty="0"/>
              <a:t>A letter stating that the parent/legal guardian objects to immunizations on religious grounds or on the basis of strong moral or ethical convictions, similar to religious beliefs. </a:t>
            </a:r>
          </a:p>
        </p:txBody>
      </p:sp>
      <p:sp>
        <p:nvSpPr>
          <p:cNvPr id="4" name="Slide Number Placeholder 3">
            <a:extLst>
              <a:ext uri="{FF2B5EF4-FFF2-40B4-BE49-F238E27FC236}">
                <a16:creationId xmlns:a16="http://schemas.microsoft.com/office/drawing/2014/main" id="{B5FFEE7D-D965-8179-D5D9-C53603BA1635}"/>
              </a:ext>
            </a:extLst>
          </p:cNvPr>
          <p:cNvSpPr>
            <a:spLocks noGrp="1"/>
          </p:cNvSpPr>
          <p:nvPr>
            <p:ph type="sldNum" sz="quarter" idx="12"/>
          </p:nvPr>
        </p:nvSpPr>
        <p:spPr/>
        <p:txBody>
          <a:bodyPr/>
          <a:lstStyle/>
          <a:p>
            <a:fld id="{680C5762-CF65-4775-9966-A58D40CC61B9}" type="slidenum">
              <a:rPr lang="en-US" smtClean="0"/>
              <a:t>20</a:t>
            </a:fld>
            <a:endParaRPr lang="en-US" dirty="0"/>
          </a:p>
        </p:txBody>
      </p:sp>
      <p:sp>
        <p:nvSpPr>
          <p:cNvPr id="5" name="Date Placeholder 4">
            <a:extLst>
              <a:ext uri="{FF2B5EF4-FFF2-40B4-BE49-F238E27FC236}">
                <a16:creationId xmlns:a16="http://schemas.microsoft.com/office/drawing/2014/main" id="{F8A2A6D4-16F6-B812-90F3-FF817BBEB36A}"/>
              </a:ext>
            </a:extLst>
          </p:cNvPr>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20276217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Services</a:t>
            </a:r>
          </a:p>
        </p:txBody>
      </p:sp>
      <p:sp>
        <p:nvSpPr>
          <p:cNvPr id="3" name="Content Placeholder 2"/>
          <p:cNvSpPr>
            <a:spLocks noGrp="1"/>
          </p:cNvSpPr>
          <p:nvPr>
            <p:ph idx="1"/>
          </p:nvPr>
        </p:nvSpPr>
        <p:spPr>
          <a:xfrm>
            <a:off x="457200" y="1524000"/>
            <a:ext cx="8229600" cy="4602163"/>
          </a:xfrm>
        </p:spPr>
        <p:txBody>
          <a:bodyPr>
            <a:noAutofit/>
          </a:bodyPr>
          <a:lstStyle/>
          <a:p>
            <a:endParaRPr lang="en-US" sz="1400" dirty="0"/>
          </a:p>
          <a:p>
            <a:r>
              <a:rPr lang="en-US" sz="2000" dirty="0"/>
              <a:t>Under federal law (IDEA), school districts must test students for special needs upon request of the parent. Special education services are provided to home school students at the discretion of the district.</a:t>
            </a:r>
          </a:p>
          <a:p>
            <a:endParaRPr lang="en-US" sz="1400" dirty="0"/>
          </a:p>
          <a:p>
            <a:r>
              <a:rPr lang="en-US" sz="2000" dirty="0"/>
              <a:t>The Bureau of Special Education has a hotline that addresses questions related to services (1-800-879-2301).</a:t>
            </a:r>
          </a:p>
          <a:p>
            <a:pPr marL="0" indent="0">
              <a:buNone/>
            </a:pPr>
            <a:endParaRPr lang="en-US" sz="2000" dirty="0"/>
          </a:p>
          <a:p>
            <a:r>
              <a:rPr lang="en-US" sz="2000" dirty="0"/>
              <a:t>If a home school student is identified as having an IEP (individual education program), then a home school parent must have the home school program reviewed and approved by a PA certified teaching professional with at least two years of Special Education experience prior to starting the home school program. </a:t>
            </a:r>
          </a:p>
          <a:p>
            <a:endParaRPr lang="en-US" sz="2000" dirty="0"/>
          </a:p>
        </p:txBody>
      </p:sp>
      <p:sp>
        <p:nvSpPr>
          <p:cNvPr id="4" name="Slide Number Placeholder 3"/>
          <p:cNvSpPr>
            <a:spLocks noGrp="1"/>
          </p:cNvSpPr>
          <p:nvPr>
            <p:ph type="sldNum" sz="quarter" idx="12"/>
          </p:nvPr>
        </p:nvSpPr>
        <p:spPr/>
        <p:txBody>
          <a:bodyPr/>
          <a:lstStyle/>
          <a:p>
            <a:fld id="{680C5762-CF65-4775-9966-A58D40CC61B9}" type="slidenum">
              <a:rPr lang="en-US" smtClean="0"/>
              <a:t>21</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9194267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Documents - Beginning</a:t>
            </a:r>
          </a:p>
        </p:txBody>
      </p:sp>
      <p:sp>
        <p:nvSpPr>
          <p:cNvPr id="3" name="Content Placeholder 2"/>
          <p:cNvSpPr>
            <a:spLocks noGrp="1"/>
          </p:cNvSpPr>
          <p:nvPr>
            <p:ph idx="1"/>
          </p:nvPr>
        </p:nvSpPr>
        <p:spPr/>
        <p:txBody>
          <a:bodyPr>
            <a:normAutofit/>
          </a:bodyPr>
          <a:lstStyle/>
          <a:p>
            <a:r>
              <a:rPr lang="en-US" dirty="0"/>
              <a:t>For those that are continuing a home school program, the deadline for submitting paperwork is on or prior to August 1</a:t>
            </a:r>
            <a:r>
              <a:rPr lang="en-US" baseline="30000" dirty="0"/>
              <a:t>st</a:t>
            </a:r>
            <a:r>
              <a:rPr lang="en-US" dirty="0"/>
              <a:t>.  </a:t>
            </a:r>
          </a:p>
          <a:p>
            <a:endParaRPr lang="en-US" dirty="0"/>
          </a:p>
          <a:p>
            <a:r>
              <a:rPr lang="en-US" dirty="0"/>
              <a:t>Home school families can submit as early as July 1</a:t>
            </a:r>
            <a:r>
              <a:rPr lang="en-US" baseline="30000" dirty="0"/>
              <a:t>st</a:t>
            </a:r>
            <a:r>
              <a:rPr lang="en-US" dirty="0"/>
              <a:t>. </a:t>
            </a:r>
          </a:p>
        </p:txBody>
      </p:sp>
      <p:sp>
        <p:nvSpPr>
          <p:cNvPr id="4" name="Slide Number Placeholder 3"/>
          <p:cNvSpPr>
            <a:spLocks noGrp="1"/>
          </p:cNvSpPr>
          <p:nvPr>
            <p:ph type="sldNum" sz="quarter" idx="12"/>
          </p:nvPr>
        </p:nvSpPr>
        <p:spPr/>
        <p:txBody>
          <a:bodyPr/>
          <a:lstStyle/>
          <a:p>
            <a:fld id="{680C5762-CF65-4775-9966-A58D40CC61B9}" type="slidenum">
              <a:rPr lang="en-US" smtClean="0"/>
              <a:t>22</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16099458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F4A1D-E788-176D-37F5-1C63AE0CD7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CC69C7-CBD2-5265-53B2-5028BDD05C1C}"/>
              </a:ext>
            </a:extLst>
          </p:cNvPr>
          <p:cNvSpPr>
            <a:spLocks noGrp="1"/>
          </p:cNvSpPr>
          <p:nvPr>
            <p:ph type="title"/>
          </p:nvPr>
        </p:nvSpPr>
        <p:spPr/>
        <p:txBody>
          <a:bodyPr/>
          <a:lstStyle/>
          <a:p>
            <a:r>
              <a:rPr lang="en-US" dirty="0"/>
              <a:t>Umbrella Schools</a:t>
            </a:r>
          </a:p>
        </p:txBody>
      </p:sp>
      <p:sp>
        <p:nvSpPr>
          <p:cNvPr id="3" name="Content Placeholder 2">
            <a:extLst>
              <a:ext uri="{FF2B5EF4-FFF2-40B4-BE49-F238E27FC236}">
                <a16:creationId xmlns:a16="http://schemas.microsoft.com/office/drawing/2014/main" id="{F69FD0D6-53DE-37AD-918A-5A3D32193524}"/>
              </a:ext>
            </a:extLst>
          </p:cNvPr>
          <p:cNvSpPr>
            <a:spLocks noGrp="1"/>
          </p:cNvSpPr>
          <p:nvPr>
            <p:ph idx="1"/>
          </p:nvPr>
        </p:nvSpPr>
        <p:spPr/>
        <p:txBody>
          <a:bodyPr>
            <a:normAutofit fontScale="92500" lnSpcReduction="10000"/>
          </a:bodyPr>
          <a:lstStyle/>
          <a:p>
            <a:r>
              <a:rPr lang="en-US" sz="2400" dirty="0"/>
              <a:t>An "umbrella school” is any alternative source of education which provides curriculum and oversight of homeschooled students to fulfill the requirements of a state government. These are not registered with PDE and do not lead to a state-recognized diplomas. </a:t>
            </a:r>
          </a:p>
          <a:p>
            <a:endParaRPr lang="en-US" sz="2400" dirty="0"/>
          </a:p>
          <a:p>
            <a:r>
              <a:rPr lang="en-US" sz="2400" dirty="0"/>
              <a:t>Umbrella schools include such entities as correspondence courses, private cyber schools, or any type of private provider of virtual or remote education.</a:t>
            </a:r>
          </a:p>
          <a:p>
            <a:endParaRPr lang="en-US" sz="2400" dirty="0"/>
          </a:p>
          <a:p>
            <a:r>
              <a:rPr lang="en-US" sz="2400" dirty="0"/>
              <a:t>Liberty University’s home school program, Abeka, Accelus, and K12 are some of the more commonly known umbrella schools.</a:t>
            </a:r>
          </a:p>
          <a:p>
            <a:pPr marL="0" indent="0">
              <a:buNone/>
            </a:pPr>
            <a:endParaRPr lang="en-US" dirty="0"/>
          </a:p>
        </p:txBody>
      </p:sp>
      <p:sp>
        <p:nvSpPr>
          <p:cNvPr id="4" name="Slide Number Placeholder 3">
            <a:extLst>
              <a:ext uri="{FF2B5EF4-FFF2-40B4-BE49-F238E27FC236}">
                <a16:creationId xmlns:a16="http://schemas.microsoft.com/office/drawing/2014/main" id="{99680092-8C95-73B7-FA08-C4BD4877388B}"/>
              </a:ext>
            </a:extLst>
          </p:cNvPr>
          <p:cNvSpPr>
            <a:spLocks noGrp="1"/>
          </p:cNvSpPr>
          <p:nvPr>
            <p:ph type="sldNum" sz="quarter" idx="12"/>
          </p:nvPr>
        </p:nvSpPr>
        <p:spPr/>
        <p:txBody>
          <a:bodyPr/>
          <a:lstStyle/>
          <a:p>
            <a:fld id="{680C5762-CF65-4775-9966-A58D40CC61B9}" type="slidenum">
              <a:rPr lang="en-US" smtClean="0"/>
              <a:t>23</a:t>
            </a:fld>
            <a:endParaRPr lang="en-US" dirty="0"/>
          </a:p>
        </p:txBody>
      </p:sp>
      <p:sp>
        <p:nvSpPr>
          <p:cNvPr id="5" name="Date Placeholder 4">
            <a:extLst>
              <a:ext uri="{FF2B5EF4-FFF2-40B4-BE49-F238E27FC236}">
                <a16:creationId xmlns:a16="http://schemas.microsoft.com/office/drawing/2014/main" id="{E59BC14D-57FC-6C61-ABC2-D0603870CFCB}"/>
              </a:ext>
            </a:extLst>
          </p:cNvPr>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20169009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42F41-382D-4C31-030C-14F67FFC76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3309E-EA21-8F4B-4B00-275FF7ACFB75}"/>
              </a:ext>
            </a:extLst>
          </p:cNvPr>
          <p:cNvSpPr>
            <a:spLocks noGrp="1"/>
          </p:cNvSpPr>
          <p:nvPr>
            <p:ph type="title"/>
          </p:nvPr>
        </p:nvSpPr>
        <p:spPr/>
        <p:txBody>
          <a:bodyPr/>
          <a:lstStyle/>
          <a:p>
            <a:r>
              <a:rPr lang="en-US" dirty="0"/>
              <a:t>Umbrella Schools – Documentation</a:t>
            </a:r>
          </a:p>
        </p:txBody>
      </p:sp>
      <p:sp>
        <p:nvSpPr>
          <p:cNvPr id="3" name="Content Placeholder 2">
            <a:extLst>
              <a:ext uri="{FF2B5EF4-FFF2-40B4-BE49-F238E27FC236}">
                <a16:creationId xmlns:a16="http://schemas.microsoft.com/office/drawing/2014/main" id="{9C4F7AA0-7802-82CB-57BB-9FB3412A5648}"/>
              </a:ext>
            </a:extLst>
          </p:cNvPr>
          <p:cNvSpPr>
            <a:spLocks noGrp="1"/>
          </p:cNvSpPr>
          <p:nvPr>
            <p:ph idx="1"/>
          </p:nvPr>
        </p:nvSpPr>
        <p:spPr/>
        <p:txBody>
          <a:bodyPr>
            <a:normAutofit lnSpcReduction="10000"/>
          </a:bodyPr>
          <a:lstStyle/>
          <a:p>
            <a:r>
              <a:rPr lang="en-US" sz="2400" dirty="0"/>
              <a:t>Anyone using curriculum from an umbrella school must operate within all the legal requirements of a home education program, including but not limited to the parent submitting the affidavit and all other required documents to the local school district of residence’s Superintendent;</a:t>
            </a:r>
          </a:p>
          <a:p>
            <a:endParaRPr lang="en-US" sz="2400" dirty="0"/>
          </a:p>
          <a:p>
            <a:r>
              <a:rPr lang="en-US" sz="2400" dirty="0"/>
              <a:t>Ensuring that the home education program is evaluated by a qualified evaluator and that testing is completed by students in grades 3, 5, and 8.</a:t>
            </a:r>
          </a:p>
          <a:p>
            <a:pPr marL="0" indent="0">
              <a:buNone/>
            </a:pPr>
            <a:endParaRPr lang="en-US" sz="2400" dirty="0"/>
          </a:p>
          <a:p>
            <a:r>
              <a:rPr lang="en-US" sz="2400" dirty="0"/>
              <a:t>Submitting the annual written evaluation of a home education program to the Superintendent by 6/30.</a:t>
            </a:r>
          </a:p>
          <a:p>
            <a:pPr marL="0" indent="0">
              <a:buNone/>
            </a:pPr>
            <a:endParaRPr lang="en-US" dirty="0"/>
          </a:p>
        </p:txBody>
      </p:sp>
      <p:sp>
        <p:nvSpPr>
          <p:cNvPr id="4" name="Slide Number Placeholder 3">
            <a:extLst>
              <a:ext uri="{FF2B5EF4-FFF2-40B4-BE49-F238E27FC236}">
                <a16:creationId xmlns:a16="http://schemas.microsoft.com/office/drawing/2014/main" id="{1202C464-A177-D10A-1C20-948D7AC0528E}"/>
              </a:ext>
            </a:extLst>
          </p:cNvPr>
          <p:cNvSpPr>
            <a:spLocks noGrp="1"/>
          </p:cNvSpPr>
          <p:nvPr>
            <p:ph type="sldNum" sz="quarter" idx="12"/>
          </p:nvPr>
        </p:nvSpPr>
        <p:spPr/>
        <p:txBody>
          <a:bodyPr/>
          <a:lstStyle/>
          <a:p>
            <a:fld id="{680C5762-CF65-4775-9966-A58D40CC61B9}" type="slidenum">
              <a:rPr lang="en-US" smtClean="0"/>
              <a:t>24</a:t>
            </a:fld>
            <a:endParaRPr lang="en-US" dirty="0"/>
          </a:p>
        </p:txBody>
      </p:sp>
      <p:sp>
        <p:nvSpPr>
          <p:cNvPr id="5" name="Date Placeholder 4">
            <a:extLst>
              <a:ext uri="{FF2B5EF4-FFF2-40B4-BE49-F238E27FC236}">
                <a16:creationId xmlns:a16="http://schemas.microsoft.com/office/drawing/2014/main" id="{721BB2CE-F695-B6D3-3A2E-7855D4DCB8A7}"/>
              </a:ext>
            </a:extLst>
          </p:cNvPr>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10571975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Documents – Year End</a:t>
            </a:r>
          </a:p>
        </p:txBody>
      </p:sp>
      <p:sp>
        <p:nvSpPr>
          <p:cNvPr id="3" name="Content Placeholder 2"/>
          <p:cNvSpPr>
            <a:spLocks noGrp="1"/>
          </p:cNvSpPr>
          <p:nvPr>
            <p:ph idx="1"/>
          </p:nvPr>
        </p:nvSpPr>
        <p:spPr/>
        <p:txBody>
          <a:bodyPr>
            <a:normAutofit lnSpcReduction="10000"/>
          </a:bodyPr>
          <a:lstStyle/>
          <a:p>
            <a:r>
              <a:rPr lang="en-US" dirty="0"/>
              <a:t>A home school evaluation report must be submitted to the district of residence by no later than June 30th.</a:t>
            </a:r>
          </a:p>
          <a:p>
            <a:endParaRPr lang="en-US" dirty="0"/>
          </a:p>
          <a:p>
            <a:r>
              <a:rPr lang="en-US" sz="4400" baseline="30000" dirty="0"/>
              <a:t>PDE cannot grant extensions.</a:t>
            </a:r>
          </a:p>
          <a:p>
            <a:endParaRPr lang="en-US" sz="4400" baseline="30000" dirty="0"/>
          </a:p>
          <a:p>
            <a:r>
              <a:rPr lang="en-US" sz="4400" baseline="30000" dirty="0"/>
              <a:t>If not postmarked by June 30th, then a district may take steps including a formal hearing to ensure compliance with the law.  </a:t>
            </a:r>
          </a:p>
          <a:p>
            <a:endParaRPr lang="en-US" sz="4400" baseline="30000" dirty="0"/>
          </a:p>
        </p:txBody>
      </p:sp>
      <p:sp>
        <p:nvSpPr>
          <p:cNvPr id="4" name="Slide Number Placeholder 3"/>
          <p:cNvSpPr>
            <a:spLocks noGrp="1"/>
          </p:cNvSpPr>
          <p:nvPr>
            <p:ph type="sldNum" sz="quarter" idx="12"/>
          </p:nvPr>
        </p:nvSpPr>
        <p:spPr/>
        <p:txBody>
          <a:bodyPr/>
          <a:lstStyle/>
          <a:p>
            <a:fld id="{680C5762-CF65-4775-9966-A58D40CC61B9}" type="slidenum">
              <a:rPr lang="en-US" smtClean="0"/>
              <a:t>25</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4066473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4B49-15EF-9569-0B86-A779E69ECD2C}"/>
              </a:ext>
            </a:extLst>
          </p:cNvPr>
          <p:cNvSpPr>
            <a:spLocks noGrp="1"/>
          </p:cNvSpPr>
          <p:nvPr>
            <p:ph type="title"/>
          </p:nvPr>
        </p:nvSpPr>
        <p:spPr/>
        <p:txBody>
          <a:bodyPr/>
          <a:lstStyle/>
          <a:p>
            <a:r>
              <a:rPr lang="en-US" dirty="0"/>
              <a:t>Assessments/Nationally Normed Tests</a:t>
            </a:r>
          </a:p>
        </p:txBody>
      </p:sp>
      <p:sp>
        <p:nvSpPr>
          <p:cNvPr id="3" name="Content Placeholder 2">
            <a:extLst>
              <a:ext uri="{FF2B5EF4-FFF2-40B4-BE49-F238E27FC236}">
                <a16:creationId xmlns:a16="http://schemas.microsoft.com/office/drawing/2014/main" id="{573F76C5-9069-A9C2-60E2-24B97D18D338}"/>
              </a:ext>
            </a:extLst>
          </p:cNvPr>
          <p:cNvSpPr>
            <a:spLocks noGrp="1"/>
          </p:cNvSpPr>
          <p:nvPr>
            <p:ph idx="1"/>
          </p:nvPr>
        </p:nvSpPr>
        <p:spPr/>
        <p:txBody>
          <a:bodyPr>
            <a:normAutofit fontScale="62500" lnSpcReduction="20000"/>
          </a:bodyPr>
          <a:lstStyle/>
          <a:p>
            <a:r>
              <a:rPr lang="en-US" dirty="0"/>
              <a:t>Home school students must be assessed in grades 3, 5, and 8, using either the PSSAs or one of </a:t>
            </a:r>
            <a:r>
              <a:rPr lang="en-US" dirty="0">
                <a:hlinkClick r:id="rId3"/>
              </a:rPr>
              <a:t>11 other tests</a:t>
            </a:r>
            <a:r>
              <a:rPr lang="en-US" dirty="0"/>
              <a:t>. Failure or refusal to test is not in compliance with home school law. There is no ‘opt-out.’</a:t>
            </a:r>
          </a:p>
          <a:p>
            <a:pPr marL="0" indent="0">
              <a:buNone/>
            </a:pPr>
            <a:endParaRPr lang="en-US" dirty="0"/>
          </a:p>
          <a:p>
            <a:r>
              <a:rPr lang="en-US" dirty="0"/>
              <a:t>If a parent opts for one of the other 11 nationally normed tests, then the parent pays any costs.</a:t>
            </a:r>
          </a:p>
          <a:p>
            <a:endParaRPr lang="en-US" dirty="0"/>
          </a:p>
          <a:p>
            <a:r>
              <a:rPr lang="en-US" dirty="0"/>
              <a:t>The parent would have to follow the test developer’s security protocols such as not being the proctor for the exam and also having a suitable testing environment.</a:t>
            </a:r>
          </a:p>
          <a:p>
            <a:endParaRPr lang="en-US" dirty="0"/>
          </a:p>
          <a:p>
            <a:r>
              <a:rPr lang="en-US" dirty="0"/>
              <a:t>PDE’s guidance would be to have the student take the PSSAs or if the parent selects one of the other 11 approved tests, then have home school evaluator administer the test in a suitable testing site after completing the training.</a:t>
            </a:r>
          </a:p>
          <a:p>
            <a:endParaRPr lang="en-US" dirty="0"/>
          </a:p>
          <a:p>
            <a:endParaRPr lang="en-US" dirty="0"/>
          </a:p>
        </p:txBody>
      </p:sp>
      <p:sp>
        <p:nvSpPr>
          <p:cNvPr id="4" name="Date Placeholder 3">
            <a:extLst>
              <a:ext uri="{FF2B5EF4-FFF2-40B4-BE49-F238E27FC236}">
                <a16:creationId xmlns:a16="http://schemas.microsoft.com/office/drawing/2014/main" id="{CD820C70-0702-8CFF-9F3D-89E63204D72E}"/>
              </a:ext>
            </a:extLst>
          </p:cNvPr>
          <p:cNvSpPr>
            <a:spLocks noGrp="1"/>
          </p:cNvSpPr>
          <p:nvPr>
            <p:ph type="dt" sz="half" idx="10"/>
          </p:nvPr>
        </p:nvSpPr>
        <p:spPr/>
        <p:txBody>
          <a:bodyPr/>
          <a:lstStyle/>
          <a:p>
            <a:fld id="{ED0CF1AE-9D07-4FAF-9EEC-B15CCCFC2843}" type="datetime1">
              <a:rPr lang="en-US" smtClean="0"/>
              <a:t>8/5/2025</a:t>
            </a:fld>
            <a:endParaRPr lang="en-US" dirty="0"/>
          </a:p>
        </p:txBody>
      </p:sp>
      <p:sp>
        <p:nvSpPr>
          <p:cNvPr id="5" name="Slide Number Placeholder 4">
            <a:extLst>
              <a:ext uri="{FF2B5EF4-FFF2-40B4-BE49-F238E27FC236}">
                <a16:creationId xmlns:a16="http://schemas.microsoft.com/office/drawing/2014/main" id="{8D5B4A73-F426-EA84-0F27-EC7148D5C273}"/>
              </a:ext>
            </a:extLst>
          </p:cNvPr>
          <p:cNvSpPr>
            <a:spLocks noGrp="1"/>
          </p:cNvSpPr>
          <p:nvPr>
            <p:ph type="sldNum" sz="quarter" idx="12"/>
          </p:nvPr>
        </p:nvSpPr>
        <p:spPr/>
        <p:txBody>
          <a:bodyPr/>
          <a:lstStyle/>
          <a:p>
            <a:fld id="{680C5762-CF65-4775-9966-A58D40CC61B9}" type="slidenum">
              <a:rPr lang="en-US" smtClean="0"/>
              <a:t>26</a:t>
            </a:fld>
            <a:endParaRPr lang="en-US" dirty="0"/>
          </a:p>
        </p:txBody>
      </p:sp>
    </p:spTree>
    <p:extLst>
      <p:ext uri="{BB962C8B-B14F-4D97-AF65-F5344CB8AC3E}">
        <p14:creationId xmlns:p14="http://schemas.microsoft.com/office/powerpoint/2010/main" val="2186745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4B49-15EF-9569-0B86-A779E69ECD2C}"/>
              </a:ext>
            </a:extLst>
          </p:cNvPr>
          <p:cNvSpPr>
            <a:spLocks noGrp="1"/>
          </p:cNvSpPr>
          <p:nvPr>
            <p:ph type="title"/>
          </p:nvPr>
        </p:nvSpPr>
        <p:spPr/>
        <p:txBody>
          <a:bodyPr/>
          <a:lstStyle/>
          <a:p>
            <a:r>
              <a:rPr lang="en-US" dirty="0"/>
              <a:t>Assessments/Nationally Normed Tests</a:t>
            </a:r>
          </a:p>
        </p:txBody>
      </p:sp>
      <p:sp>
        <p:nvSpPr>
          <p:cNvPr id="3" name="Content Placeholder 2">
            <a:extLst>
              <a:ext uri="{FF2B5EF4-FFF2-40B4-BE49-F238E27FC236}">
                <a16:creationId xmlns:a16="http://schemas.microsoft.com/office/drawing/2014/main" id="{573F76C5-9069-A9C2-60E2-24B97D18D338}"/>
              </a:ext>
            </a:extLst>
          </p:cNvPr>
          <p:cNvSpPr>
            <a:spLocks noGrp="1"/>
          </p:cNvSpPr>
          <p:nvPr>
            <p:ph idx="1"/>
          </p:nvPr>
        </p:nvSpPr>
        <p:spPr/>
        <p:txBody>
          <a:bodyPr>
            <a:normAutofit fontScale="92500" lnSpcReduction="10000"/>
          </a:bodyPr>
          <a:lstStyle/>
          <a:p>
            <a:r>
              <a:rPr lang="en-US" dirty="0"/>
              <a:t>If a home school student takes an academic class in the district that would be tested in the PSSAs, PDE would encourage taking the test, but it cannot be required, and the parent would not need to opt-out.</a:t>
            </a:r>
          </a:p>
          <a:p>
            <a:endParaRPr lang="en-US" sz="2600" dirty="0"/>
          </a:p>
          <a:p>
            <a:r>
              <a:rPr lang="en-US" dirty="0"/>
              <a:t>If a home school student takes a class in the district that would culminate in a Keystone exam (Algebra I), PDE encourages the student to take the test. </a:t>
            </a:r>
          </a:p>
          <a:p>
            <a:endParaRPr lang="en-US" dirty="0"/>
          </a:p>
        </p:txBody>
      </p:sp>
      <p:sp>
        <p:nvSpPr>
          <p:cNvPr id="4" name="Date Placeholder 3">
            <a:extLst>
              <a:ext uri="{FF2B5EF4-FFF2-40B4-BE49-F238E27FC236}">
                <a16:creationId xmlns:a16="http://schemas.microsoft.com/office/drawing/2014/main" id="{CD820C70-0702-8CFF-9F3D-89E63204D72E}"/>
              </a:ext>
            </a:extLst>
          </p:cNvPr>
          <p:cNvSpPr>
            <a:spLocks noGrp="1"/>
          </p:cNvSpPr>
          <p:nvPr>
            <p:ph type="dt" sz="half" idx="10"/>
          </p:nvPr>
        </p:nvSpPr>
        <p:spPr/>
        <p:txBody>
          <a:bodyPr/>
          <a:lstStyle/>
          <a:p>
            <a:fld id="{ED0CF1AE-9D07-4FAF-9EEC-B15CCCFC2843}" type="datetime1">
              <a:rPr lang="en-US" smtClean="0"/>
              <a:t>8/5/2025</a:t>
            </a:fld>
            <a:endParaRPr lang="en-US" dirty="0"/>
          </a:p>
        </p:txBody>
      </p:sp>
      <p:sp>
        <p:nvSpPr>
          <p:cNvPr id="5" name="Slide Number Placeholder 4">
            <a:extLst>
              <a:ext uri="{FF2B5EF4-FFF2-40B4-BE49-F238E27FC236}">
                <a16:creationId xmlns:a16="http://schemas.microsoft.com/office/drawing/2014/main" id="{8D5B4A73-F426-EA84-0F27-EC7148D5C273}"/>
              </a:ext>
            </a:extLst>
          </p:cNvPr>
          <p:cNvSpPr>
            <a:spLocks noGrp="1"/>
          </p:cNvSpPr>
          <p:nvPr>
            <p:ph type="sldNum" sz="quarter" idx="12"/>
          </p:nvPr>
        </p:nvSpPr>
        <p:spPr/>
        <p:txBody>
          <a:bodyPr/>
          <a:lstStyle/>
          <a:p>
            <a:fld id="{680C5762-CF65-4775-9966-A58D40CC61B9}" type="slidenum">
              <a:rPr lang="en-US" smtClean="0"/>
              <a:t>27</a:t>
            </a:fld>
            <a:endParaRPr lang="en-US" dirty="0"/>
          </a:p>
        </p:txBody>
      </p:sp>
    </p:spTree>
    <p:extLst>
      <p:ext uri="{BB962C8B-B14F-4D97-AF65-F5344CB8AC3E}">
        <p14:creationId xmlns:p14="http://schemas.microsoft.com/office/powerpoint/2010/main" val="35474790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Courses and CTE programs</a:t>
            </a:r>
          </a:p>
        </p:txBody>
      </p:sp>
      <p:sp>
        <p:nvSpPr>
          <p:cNvPr id="3" name="Content Placeholder 2"/>
          <p:cNvSpPr>
            <a:spLocks noGrp="1"/>
          </p:cNvSpPr>
          <p:nvPr>
            <p:ph idx="1"/>
          </p:nvPr>
        </p:nvSpPr>
        <p:spPr/>
        <p:txBody>
          <a:bodyPr>
            <a:normAutofit fontScale="92500"/>
          </a:bodyPr>
          <a:lstStyle/>
          <a:p>
            <a:r>
              <a:rPr lang="en-US" sz="3200" dirty="0"/>
              <a:t>24 P.S. § 13-1327.1 (</a:t>
            </a:r>
            <a:r>
              <a:rPr lang="en-US" dirty="0"/>
              <a:t>Act 55 of 2022) permitted all home school students to take cocurricular classes, academic courses, and participate in CTC programs, effective the 2023-24 SY. Please note - private tutoring is not mentioned in the Statute.</a:t>
            </a:r>
          </a:p>
          <a:p>
            <a:pPr marL="0" indent="0">
              <a:buNone/>
            </a:pPr>
            <a:endParaRPr lang="en-US" dirty="0"/>
          </a:p>
          <a:p>
            <a:r>
              <a:rPr lang="en-US" dirty="0"/>
              <a:t>Previously, the districts had the discretion to allow home school students to take classes.</a:t>
            </a:r>
          </a:p>
          <a:p>
            <a:endParaRPr lang="en-US" dirty="0"/>
          </a:p>
          <a:p>
            <a:endParaRPr lang="en-US" dirty="0"/>
          </a:p>
          <a:p>
            <a:pPr marL="0"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28</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30492379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Courses and CTE Programs</a:t>
            </a:r>
          </a:p>
        </p:txBody>
      </p:sp>
      <p:sp>
        <p:nvSpPr>
          <p:cNvPr id="3" name="Content Placeholder 2"/>
          <p:cNvSpPr>
            <a:spLocks noGrp="1"/>
          </p:cNvSpPr>
          <p:nvPr>
            <p:ph idx="1"/>
          </p:nvPr>
        </p:nvSpPr>
        <p:spPr>
          <a:xfrm>
            <a:off x="457200" y="1524000"/>
            <a:ext cx="8229600" cy="4602163"/>
          </a:xfrm>
        </p:spPr>
        <p:txBody>
          <a:bodyPr>
            <a:noAutofit/>
          </a:bodyPr>
          <a:lstStyle/>
          <a:p>
            <a:r>
              <a:rPr lang="en-US" sz="2800" dirty="0"/>
              <a:t>Districts were advised to develop policies that address the new provisions in 24 P.S. § 13-1327.1.</a:t>
            </a:r>
          </a:p>
          <a:p>
            <a:endParaRPr lang="en-US" sz="2800" dirty="0"/>
          </a:p>
          <a:p>
            <a:endParaRPr lang="en-US" sz="2800" dirty="0"/>
          </a:p>
          <a:p>
            <a:r>
              <a:rPr lang="en-US" sz="2800" dirty="0"/>
              <a:t>There have been some challenges to district policies, regarding home school students taking classes in a district.</a:t>
            </a:r>
          </a:p>
          <a:p>
            <a:pPr marL="0" indent="0">
              <a:buNone/>
            </a:pPr>
            <a:endParaRPr lang="en-US" sz="2000" dirty="0"/>
          </a:p>
          <a:p>
            <a:endParaRPr lang="en-US" sz="2000" dirty="0"/>
          </a:p>
        </p:txBody>
      </p:sp>
      <p:sp>
        <p:nvSpPr>
          <p:cNvPr id="4" name="Slide Number Placeholder 3"/>
          <p:cNvSpPr>
            <a:spLocks noGrp="1"/>
          </p:cNvSpPr>
          <p:nvPr>
            <p:ph type="sldNum" sz="quarter" idx="12"/>
          </p:nvPr>
        </p:nvSpPr>
        <p:spPr/>
        <p:txBody>
          <a:bodyPr/>
          <a:lstStyle/>
          <a:p>
            <a:fld id="{680C5762-CF65-4775-9966-A58D40CC61B9}" type="slidenum">
              <a:rPr lang="en-US" smtClean="0"/>
              <a:t>29</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32267286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06D7D6-5D5E-9EA1-57CF-926B4BBB01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0A4EE8-AE99-958D-FFBB-2297656435DE}"/>
              </a:ext>
            </a:extLst>
          </p:cNvPr>
          <p:cNvSpPr>
            <a:spLocks noGrp="1"/>
          </p:cNvSpPr>
          <p:nvPr>
            <p:ph type="title"/>
          </p:nvPr>
        </p:nvSpPr>
        <p:spPr/>
        <p:txBody>
          <a:bodyPr/>
          <a:lstStyle/>
          <a:p>
            <a:r>
              <a:rPr lang="en-US" dirty="0"/>
              <a:t>Discussion Topics</a:t>
            </a:r>
          </a:p>
        </p:txBody>
      </p:sp>
      <p:sp>
        <p:nvSpPr>
          <p:cNvPr id="3" name="Content Placeholder 2">
            <a:extLst>
              <a:ext uri="{FF2B5EF4-FFF2-40B4-BE49-F238E27FC236}">
                <a16:creationId xmlns:a16="http://schemas.microsoft.com/office/drawing/2014/main" id="{89E4B146-0E43-930E-8E1E-8F1490477E82}"/>
              </a:ext>
            </a:extLst>
          </p:cNvPr>
          <p:cNvSpPr>
            <a:spLocks noGrp="1"/>
          </p:cNvSpPr>
          <p:nvPr>
            <p:ph idx="1"/>
          </p:nvPr>
        </p:nvSpPr>
        <p:spPr>
          <a:xfrm>
            <a:off x="457200" y="1600200"/>
            <a:ext cx="8382000" cy="4525963"/>
          </a:xfrm>
        </p:spPr>
        <p:txBody>
          <a:bodyPr>
            <a:normAutofit fontScale="85000" lnSpcReduction="10000"/>
          </a:bodyPr>
          <a:lstStyle/>
          <a:p>
            <a:r>
              <a:rPr lang="en-US" dirty="0"/>
              <a:t>Umbrella Schools</a:t>
            </a:r>
          </a:p>
          <a:p>
            <a:endParaRPr lang="en-US" dirty="0"/>
          </a:p>
          <a:p>
            <a:r>
              <a:rPr lang="en-US" sz="3200" dirty="0"/>
              <a:t>Assessments – PSSAs And Other Approved Nationally Normed Tests</a:t>
            </a:r>
          </a:p>
          <a:p>
            <a:endParaRPr lang="en-US" b="1" dirty="0"/>
          </a:p>
          <a:p>
            <a:r>
              <a:rPr lang="en-US" dirty="0"/>
              <a:t>Act 55 of 2022 – Taking Academic and Cocurricular Classes</a:t>
            </a:r>
            <a:r>
              <a:rPr lang="en-US" sz="3200" dirty="0"/>
              <a:t> and Participating </a:t>
            </a:r>
            <a:r>
              <a:rPr lang="en-US" dirty="0"/>
              <a:t>in Career/Tech programs</a:t>
            </a:r>
          </a:p>
          <a:p>
            <a:pPr marL="0" indent="0">
              <a:buNone/>
            </a:pPr>
            <a:endParaRPr lang="en-US" dirty="0"/>
          </a:p>
          <a:p>
            <a:r>
              <a:rPr lang="en-US" dirty="0"/>
              <a:t>Graduation, Diplomas, and Educational Verification</a:t>
            </a:r>
          </a:p>
        </p:txBody>
      </p:sp>
      <p:sp>
        <p:nvSpPr>
          <p:cNvPr id="4" name="Slide Number Placeholder 3">
            <a:extLst>
              <a:ext uri="{FF2B5EF4-FFF2-40B4-BE49-F238E27FC236}">
                <a16:creationId xmlns:a16="http://schemas.microsoft.com/office/drawing/2014/main" id="{1A4E318A-8F3E-F3D4-8696-BA49F87BE432}"/>
              </a:ext>
            </a:extLst>
          </p:cNvPr>
          <p:cNvSpPr>
            <a:spLocks noGrp="1"/>
          </p:cNvSpPr>
          <p:nvPr>
            <p:ph type="sldNum" sz="quarter" idx="12"/>
          </p:nvPr>
        </p:nvSpPr>
        <p:spPr/>
        <p:txBody>
          <a:bodyPr/>
          <a:lstStyle/>
          <a:p>
            <a:fld id="{680C5762-CF65-4775-9966-A58D40CC61B9}" type="slidenum">
              <a:rPr lang="en-US" smtClean="0"/>
              <a:t>3</a:t>
            </a:fld>
            <a:endParaRPr lang="en-US" dirty="0"/>
          </a:p>
        </p:txBody>
      </p:sp>
      <p:sp>
        <p:nvSpPr>
          <p:cNvPr id="5" name="Date Placeholder 4">
            <a:extLst>
              <a:ext uri="{FF2B5EF4-FFF2-40B4-BE49-F238E27FC236}">
                <a16:creationId xmlns:a16="http://schemas.microsoft.com/office/drawing/2014/main" id="{10757988-8BDE-427B-0A06-486CC3091E40}"/>
              </a:ext>
            </a:extLst>
          </p:cNvPr>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21667139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Courses and CTE programs</a:t>
            </a:r>
          </a:p>
        </p:txBody>
      </p:sp>
      <p:sp>
        <p:nvSpPr>
          <p:cNvPr id="3" name="Content Placeholder 2"/>
          <p:cNvSpPr>
            <a:spLocks noGrp="1"/>
          </p:cNvSpPr>
          <p:nvPr>
            <p:ph idx="1"/>
          </p:nvPr>
        </p:nvSpPr>
        <p:spPr/>
        <p:txBody>
          <a:bodyPr>
            <a:normAutofit/>
          </a:bodyPr>
          <a:lstStyle/>
          <a:p>
            <a:r>
              <a:rPr lang="en-US" sz="2800" dirty="0"/>
              <a:t>Home school students must meet the criteria that apply to students enrolled in the district and comply with all policies, rules, and regulations of the governing organization.</a:t>
            </a:r>
          </a:p>
          <a:p>
            <a:endParaRPr lang="en-US" sz="2100" dirty="0"/>
          </a:p>
          <a:p>
            <a:r>
              <a:rPr lang="en-US" sz="2800" dirty="0"/>
              <a:t>With the 2023-24 SY, PDE formally began collecting data on home schoolers taking classes and/or participating in CTE programs.</a:t>
            </a:r>
          </a:p>
          <a:p>
            <a:pPr marL="0" indent="0">
              <a:buNone/>
            </a:pPr>
            <a:endParaRPr lang="en-US" sz="1900" dirty="0"/>
          </a:p>
          <a:p>
            <a:endParaRPr lang="en-US" dirty="0"/>
          </a:p>
          <a:p>
            <a:endParaRPr lang="en-US" dirty="0"/>
          </a:p>
          <a:p>
            <a:endParaRPr lang="en-US" dirty="0"/>
          </a:p>
          <a:p>
            <a:pPr marL="0"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30</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42384284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EF36C-4382-5256-D091-F2A9384EFD13}"/>
              </a:ext>
            </a:extLst>
          </p:cNvPr>
          <p:cNvSpPr>
            <a:spLocks noGrp="1"/>
          </p:cNvSpPr>
          <p:nvPr>
            <p:ph type="title"/>
          </p:nvPr>
        </p:nvSpPr>
        <p:spPr>
          <a:xfrm>
            <a:off x="228600" y="-76200"/>
            <a:ext cx="8458200" cy="1920875"/>
          </a:xfrm>
        </p:spPr>
        <p:txBody>
          <a:bodyPr>
            <a:normAutofit/>
          </a:bodyPr>
          <a:lstStyle/>
          <a:p>
            <a:pPr algn="ctr"/>
            <a:r>
              <a:rPr lang="en-US" sz="2400" dirty="0"/>
              <a:t>Home Schoolers Enrolled in Districts</a:t>
            </a:r>
            <a:endParaRPr lang="en-US" sz="2400" i="1" dirty="0"/>
          </a:p>
        </p:txBody>
      </p:sp>
      <p:graphicFrame>
        <p:nvGraphicFramePr>
          <p:cNvPr id="8" name="Content Placeholder 7">
            <a:extLst>
              <a:ext uri="{FF2B5EF4-FFF2-40B4-BE49-F238E27FC236}">
                <a16:creationId xmlns:a16="http://schemas.microsoft.com/office/drawing/2014/main" id="{7F455DB9-BB6C-4C65-9A66-41F3E333A3CD}"/>
              </a:ext>
            </a:extLst>
          </p:cNvPr>
          <p:cNvGraphicFramePr>
            <a:graphicFrameLocks noGrp="1"/>
          </p:cNvGraphicFramePr>
          <p:nvPr>
            <p:ph idx="1"/>
            <p:extLst>
              <p:ext uri="{D42A27DB-BD31-4B8C-83A1-F6EECF244321}">
                <p14:modId xmlns:p14="http://schemas.microsoft.com/office/powerpoint/2010/main" val="1707437140"/>
              </p:ext>
            </p:extLst>
          </p:nvPr>
        </p:nvGraphicFramePr>
        <p:xfrm>
          <a:off x="462280" y="1524000"/>
          <a:ext cx="8229600" cy="4373563"/>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a:extLst>
              <a:ext uri="{FF2B5EF4-FFF2-40B4-BE49-F238E27FC236}">
                <a16:creationId xmlns:a16="http://schemas.microsoft.com/office/drawing/2014/main" id="{7AC740E8-A73A-C465-2F48-827795F6D41B}"/>
              </a:ext>
            </a:extLst>
          </p:cNvPr>
          <p:cNvSpPr>
            <a:spLocks noGrp="1"/>
          </p:cNvSpPr>
          <p:nvPr>
            <p:ph type="dt" sz="half" idx="10"/>
          </p:nvPr>
        </p:nvSpPr>
        <p:spPr/>
        <p:txBody>
          <a:bodyPr/>
          <a:lstStyle/>
          <a:p>
            <a:fld id="{ED0CF1AE-9D07-4FAF-9EEC-B15CCCFC2843}" type="datetime1">
              <a:rPr lang="en-US" smtClean="0"/>
              <a:t>8/5/2025</a:t>
            </a:fld>
            <a:endParaRPr lang="en-US" dirty="0"/>
          </a:p>
        </p:txBody>
      </p:sp>
      <p:sp>
        <p:nvSpPr>
          <p:cNvPr id="5" name="Slide Number Placeholder 4">
            <a:extLst>
              <a:ext uri="{FF2B5EF4-FFF2-40B4-BE49-F238E27FC236}">
                <a16:creationId xmlns:a16="http://schemas.microsoft.com/office/drawing/2014/main" id="{6FC05BFC-B02A-A3C5-07FB-8B722225B412}"/>
              </a:ext>
            </a:extLst>
          </p:cNvPr>
          <p:cNvSpPr>
            <a:spLocks noGrp="1"/>
          </p:cNvSpPr>
          <p:nvPr>
            <p:ph type="sldNum" sz="quarter" idx="12"/>
          </p:nvPr>
        </p:nvSpPr>
        <p:spPr/>
        <p:txBody>
          <a:bodyPr/>
          <a:lstStyle/>
          <a:p>
            <a:fld id="{680C5762-CF65-4775-9966-A58D40CC61B9}" type="slidenum">
              <a:rPr lang="en-US" smtClean="0"/>
              <a:t>31</a:t>
            </a:fld>
            <a:endParaRPr lang="en-US" dirty="0"/>
          </a:p>
        </p:txBody>
      </p:sp>
      <p:sp>
        <p:nvSpPr>
          <p:cNvPr id="3" name="TextBox 2">
            <a:extLst>
              <a:ext uri="{FF2B5EF4-FFF2-40B4-BE49-F238E27FC236}">
                <a16:creationId xmlns:a16="http://schemas.microsoft.com/office/drawing/2014/main" id="{9CA932A2-D7C7-88DF-77C0-71F10B8842C9}"/>
              </a:ext>
            </a:extLst>
          </p:cNvPr>
          <p:cNvSpPr txBox="1"/>
          <p:nvPr/>
        </p:nvSpPr>
        <p:spPr>
          <a:xfrm>
            <a:off x="1447800" y="6413698"/>
            <a:ext cx="6629400" cy="307777"/>
          </a:xfrm>
          <a:prstGeom prst="rect">
            <a:avLst/>
          </a:prstGeom>
          <a:noFill/>
        </p:spPr>
        <p:txBody>
          <a:bodyPr wrap="square" rtlCol="0">
            <a:spAutoFit/>
          </a:bodyPr>
          <a:lstStyle/>
          <a:p>
            <a:r>
              <a:rPr lang="en-US" sz="1400" i="1" dirty="0"/>
              <a:t>Source = Student Template</a:t>
            </a:r>
            <a:endParaRPr lang="en-US" sz="1400" dirty="0"/>
          </a:p>
        </p:txBody>
      </p:sp>
    </p:spTree>
    <p:extLst>
      <p:ext uri="{BB962C8B-B14F-4D97-AF65-F5344CB8AC3E}">
        <p14:creationId xmlns:p14="http://schemas.microsoft.com/office/powerpoint/2010/main" val="2824610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EF36C-4382-5256-D091-F2A9384EFD13}"/>
              </a:ext>
            </a:extLst>
          </p:cNvPr>
          <p:cNvSpPr>
            <a:spLocks noGrp="1"/>
          </p:cNvSpPr>
          <p:nvPr>
            <p:ph type="title"/>
          </p:nvPr>
        </p:nvSpPr>
        <p:spPr>
          <a:xfrm>
            <a:off x="228600" y="-76200"/>
            <a:ext cx="8458200" cy="1920875"/>
          </a:xfrm>
        </p:spPr>
        <p:txBody>
          <a:bodyPr>
            <a:normAutofit/>
          </a:bodyPr>
          <a:lstStyle/>
          <a:p>
            <a:pPr algn="ctr"/>
            <a:r>
              <a:rPr lang="en-US" sz="2400" dirty="0"/>
              <a:t>Home Schoolers in Classes, Courses, and CTE Programs</a:t>
            </a:r>
            <a:endParaRPr lang="en-US" sz="2400" i="1" dirty="0"/>
          </a:p>
        </p:txBody>
      </p:sp>
      <p:graphicFrame>
        <p:nvGraphicFramePr>
          <p:cNvPr id="8" name="Content Placeholder 7">
            <a:extLst>
              <a:ext uri="{FF2B5EF4-FFF2-40B4-BE49-F238E27FC236}">
                <a16:creationId xmlns:a16="http://schemas.microsoft.com/office/drawing/2014/main" id="{7F455DB9-BB6C-4C65-9A66-41F3E333A3CD}"/>
              </a:ext>
            </a:extLst>
          </p:cNvPr>
          <p:cNvGraphicFramePr>
            <a:graphicFrameLocks noGrp="1"/>
          </p:cNvGraphicFramePr>
          <p:nvPr>
            <p:ph idx="1"/>
            <p:extLst>
              <p:ext uri="{D42A27DB-BD31-4B8C-83A1-F6EECF244321}">
                <p14:modId xmlns:p14="http://schemas.microsoft.com/office/powerpoint/2010/main" val="2041563441"/>
              </p:ext>
            </p:extLst>
          </p:nvPr>
        </p:nvGraphicFramePr>
        <p:xfrm>
          <a:off x="457200" y="1752601"/>
          <a:ext cx="8229600" cy="3962399"/>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a:extLst>
              <a:ext uri="{FF2B5EF4-FFF2-40B4-BE49-F238E27FC236}">
                <a16:creationId xmlns:a16="http://schemas.microsoft.com/office/drawing/2014/main" id="{7AC740E8-A73A-C465-2F48-827795F6D41B}"/>
              </a:ext>
            </a:extLst>
          </p:cNvPr>
          <p:cNvSpPr>
            <a:spLocks noGrp="1"/>
          </p:cNvSpPr>
          <p:nvPr>
            <p:ph type="dt" sz="half" idx="10"/>
          </p:nvPr>
        </p:nvSpPr>
        <p:spPr/>
        <p:txBody>
          <a:bodyPr/>
          <a:lstStyle/>
          <a:p>
            <a:fld id="{ED0CF1AE-9D07-4FAF-9EEC-B15CCCFC2843}" type="datetime1">
              <a:rPr lang="en-US" smtClean="0"/>
              <a:t>8/5/2025</a:t>
            </a:fld>
            <a:endParaRPr lang="en-US" dirty="0"/>
          </a:p>
        </p:txBody>
      </p:sp>
      <p:sp>
        <p:nvSpPr>
          <p:cNvPr id="5" name="Slide Number Placeholder 4">
            <a:extLst>
              <a:ext uri="{FF2B5EF4-FFF2-40B4-BE49-F238E27FC236}">
                <a16:creationId xmlns:a16="http://schemas.microsoft.com/office/drawing/2014/main" id="{6FC05BFC-B02A-A3C5-07FB-8B722225B412}"/>
              </a:ext>
            </a:extLst>
          </p:cNvPr>
          <p:cNvSpPr>
            <a:spLocks noGrp="1"/>
          </p:cNvSpPr>
          <p:nvPr>
            <p:ph type="sldNum" sz="quarter" idx="12"/>
          </p:nvPr>
        </p:nvSpPr>
        <p:spPr/>
        <p:txBody>
          <a:bodyPr/>
          <a:lstStyle/>
          <a:p>
            <a:fld id="{680C5762-CF65-4775-9966-A58D40CC61B9}" type="slidenum">
              <a:rPr lang="en-US" smtClean="0"/>
              <a:t>32</a:t>
            </a:fld>
            <a:endParaRPr lang="en-US" dirty="0"/>
          </a:p>
        </p:txBody>
      </p:sp>
      <p:sp>
        <p:nvSpPr>
          <p:cNvPr id="3" name="TextBox 2">
            <a:extLst>
              <a:ext uri="{FF2B5EF4-FFF2-40B4-BE49-F238E27FC236}">
                <a16:creationId xmlns:a16="http://schemas.microsoft.com/office/drawing/2014/main" id="{9CA932A2-D7C7-88DF-77C0-71F10B8842C9}"/>
              </a:ext>
            </a:extLst>
          </p:cNvPr>
          <p:cNvSpPr txBox="1"/>
          <p:nvPr/>
        </p:nvSpPr>
        <p:spPr>
          <a:xfrm>
            <a:off x="1447800" y="6413698"/>
            <a:ext cx="6629400" cy="307777"/>
          </a:xfrm>
          <a:prstGeom prst="rect">
            <a:avLst/>
          </a:prstGeom>
          <a:noFill/>
        </p:spPr>
        <p:txBody>
          <a:bodyPr wrap="square" rtlCol="0">
            <a:spAutoFit/>
          </a:bodyPr>
          <a:lstStyle/>
          <a:p>
            <a:r>
              <a:rPr lang="en-US" sz="1400" i="1" dirty="0"/>
              <a:t>A home school student is permitted to take more than one class, course or  CTE program.)</a:t>
            </a:r>
            <a:endParaRPr lang="en-US" sz="1400" dirty="0"/>
          </a:p>
        </p:txBody>
      </p:sp>
    </p:spTree>
    <p:extLst>
      <p:ext uri="{BB962C8B-B14F-4D97-AF65-F5344CB8AC3E}">
        <p14:creationId xmlns:p14="http://schemas.microsoft.com/office/powerpoint/2010/main" val="10576303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School Graduation Process</a:t>
            </a:r>
          </a:p>
        </p:txBody>
      </p:sp>
      <p:sp>
        <p:nvSpPr>
          <p:cNvPr id="3" name="Content Placeholder 2"/>
          <p:cNvSpPr>
            <a:spLocks noGrp="1"/>
          </p:cNvSpPr>
          <p:nvPr>
            <p:ph idx="1"/>
          </p:nvPr>
        </p:nvSpPr>
        <p:spPr/>
        <p:txBody>
          <a:bodyPr>
            <a:normAutofit fontScale="85000" lnSpcReduction="20000"/>
          </a:bodyPr>
          <a:lstStyle/>
          <a:p>
            <a:r>
              <a:rPr lang="en-US" sz="2800" dirty="0"/>
              <a:t>The 12</a:t>
            </a:r>
            <a:r>
              <a:rPr lang="en-US" sz="2800" baseline="30000" dirty="0"/>
              <a:t>th</a:t>
            </a:r>
            <a:r>
              <a:rPr lang="en-US" sz="2800" dirty="0"/>
              <a:t> year or final home education evaluation report is submitted once a home school student has met the graduation requirements, established in State law.</a:t>
            </a:r>
          </a:p>
          <a:p>
            <a:endParaRPr lang="en-US" sz="2800" dirty="0"/>
          </a:p>
          <a:p>
            <a:pPr>
              <a:buFont typeface="Wingdings" panose="05000000000000000000" pitchFamily="2" charset="2"/>
              <a:buChar char="ü"/>
            </a:pPr>
            <a:r>
              <a:rPr lang="en-US" sz="2800" b="0" i="0" dirty="0">
                <a:solidFill>
                  <a:srgbClr val="464646"/>
                </a:solidFill>
                <a:effectLst/>
              </a:rPr>
              <a:t>Four years of English</a:t>
            </a:r>
          </a:p>
          <a:p>
            <a:pPr>
              <a:buFont typeface="Wingdings" panose="05000000000000000000" pitchFamily="2" charset="2"/>
              <a:buChar char="ü"/>
            </a:pPr>
            <a:r>
              <a:rPr lang="en-US" sz="2800" b="0" i="0" dirty="0">
                <a:solidFill>
                  <a:srgbClr val="464646"/>
                </a:solidFill>
                <a:effectLst/>
              </a:rPr>
              <a:t>Three years of Mathematics</a:t>
            </a:r>
          </a:p>
          <a:p>
            <a:pPr>
              <a:buFont typeface="Wingdings" panose="05000000000000000000" pitchFamily="2" charset="2"/>
              <a:buChar char="ü"/>
            </a:pPr>
            <a:r>
              <a:rPr lang="en-US" sz="2800" b="0" i="0" dirty="0">
                <a:solidFill>
                  <a:srgbClr val="464646"/>
                </a:solidFill>
                <a:effectLst/>
              </a:rPr>
              <a:t>Three years of Science</a:t>
            </a:r>
          </a:p>
          <a:p>
            <a:pPr>
              <a:buFont typeface="Wingdings" panose="05000000000000000000" pitchFamily="2" charset="2"/>
              <a:buChar char="ü"/>
            </a:pPr>
            <a:r>
              <a:rPr lang="en-US" sz="2800" b="0" i="0" dirty="0">
                <a:solidFill>
                  <a:srgbClr val="464646"/>
                </a:solidFill>
                <a:effectLst/>
              </a:rPr>
              <a:t>Three years of Social </a:t>
            </a:r>
            <a:r>
              <a:rPr lang="en-US" sz="2800" dirty="0">
                <a:solidFill>
                  <a:srgbClr val="464646"/>
                </a:solidFill>
              </a:rPr>
              <a:t>S</a:t>
            </a:r>
            <a:r>
              <a:rPr lang="en-US" sz="2800" b="0" i="0" dirty="0">
                <a:solidFill>
                  <a:srgbClr val="464646"/>
                </a:solidFill>
                <a:effectLst/>
              </a:rPr>
              <a:t>tudies</a:t>
            </a:r>
          </a:p>
          <a:p>
            <a:pPr>
              <a:buFont typeface="Wingdings" panose="05000000000000000000" pitchFamily="2" charset="2"/>
              <a:buChar char="ü"/>
            </a:pPr>
            <a:r>
              <a:rPr lang="en-US" sz="2800" b="0" i="0" dirty="0">
                <a:solidFill>
                  <a:srgbClr val="464646"/>
                </a:solidFill>
                <a:effectLst/>
              </a:rPr>
              <a:t>Two years of Arts and Humanities</a:t>
            </a:r>
          </a:p>
          <a:p>
            <a:pPr marL="0" indent="0">
              <a:buNone/>
            </a:pPr>
            <a:endParaRPr lang="en-US" sz="2400" dirty="0"/>
          </a:p>
          <a:p>
            <a:r>
              <a:rPr lang="en-US" sz="2800" dirty="0"/>
              <a:t>As noted earlier, a private tutoring program cannot culminate in awarding a home school diploma.</a:t>
            </a:r>
          </a:p>
          <a:p>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33</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33936820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Diplomas</a:t>
            </a:r>
          </a:p>
        </p:txBody>
      </p:sp>
      <p:sp>
        <p:nvSpPr>
          <p:cNvPr id="3" name="Content Placeholder 2"/>
          <p:cNvSpPr>
            <a:spLocks noGrp="1"/>
          </p:cNvSpPr>
          <p:nvPr>
            <p:ph idx="1"/>
          </p:nvPr>
        </p:nvSpPr>
        <p:spPr/>
        <p:txBody>
          <a:bodyPr>
            <a:normAutofit fontScale="92500" lnSpcReduction="20000"/>
          </a:bodyPr>
          <a:lstStyle/>
          <a:p>
            <a:r>
              <a:rPr lang="en-US" dirty="0"/>
              <a:t>The home school supervisor (parent or legal guardian) and home school evaluator can sign the home school diploma template and then, confer the degree.</a:t>
            </a:r>
          </a:p>
          <a:p>
            <a:endParaRPr lang="en-US" dirty="0"/>
          </a:p>
          <a:p>
            <a:pPr marL="0" indent="0">
              <a:buNone/>
            </a:pPr>
            <a:r>
              <a:rPr lang="en-US" dirty="0">
                <a:hlinkClick r:id="rId3"/>
              </a:rPr>
              <a:t>PA State Home School Diploma Template</a:t>
            </a:r>
            <a:endParaRPr lang="en-US" dirty="0"/>
          </a:p>
          <a:p>
            <a:pPr marL="0" indent="0">
              <a:buNone/>
            </a:pPr>
            <a:endParaRPr lang="en-US" sz="2600" dirty="0"/>
          </a:p>
          <a:p>
            <a:r>
              <a:rPr lang="en-US" dirty="0"/>
              <a:t>PDE has given the authority to confer diplomas to a handful of home school organizations such as PHAA, after completing an application process.</a:t>
            </a:r>
          </a:p>
          <a:p>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34</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37822414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Diplomas</a:t>
            </a:r>
          </a:p>
        </p:txBody>
      </p:sp>
      <p:sp>
        <p:nvSpPr>
          <p:cNvPr id="3" name="Content Placeholder 2"/>
          <p:cNvSpPr>
            <a:spLocks noGrp="1"/>
          </p:cNvSpPr>
          <p:nvPr>
            <p:ph idx="1"/>
          </p:nvPr>
        </p:nvSpPr>
        <p:spPr/>
        <p:txBody>
          <a:bodyPr>
            <a:normAutofit fontScale="77500" lnSpcReduction="20000"/>
          </a:bodyPr>
          <a:lstStyle/>
          <a:p>
            <a:r>
              <a:rPr lang="en-US" dirty="0"/>
              <a:t>PDE does not maintain home school student records nor does PDE complete educational verifications.</a:t>
            </a:r>
          </a:p>
          <a:p>
            <a:pPr marL="0" indent="0">
              <a:buNone/>
            </a:pPr>
            <a:endParaRPr lang="en-US" dirty="0"/>
          </a:p>
          <a:p>
            <a:r>
              <a:rPr lang="en-US" dirty="0"/>
              <a:t>These inquiries are directed to the school district of residence, the home school organization with diploma granting privileges or the home school family.</a:t>
            </a:r>
          </a:p>
          <a:p>
            <a:endParaRPr lang="en-US" dirty="0"/>
          </a:p>
          <a:p>
            <a:r>
              <a:rPr lang="en-US" dirty="0"/>
              <a:t>PDE advises home school supervisors to create a transcript and submit it along with a copy of the home school diploma with the 12</a:t>
            </a:r>
            <a:r>
              <a:rPr lang="en-US" baseline="30000" dirty="0"/>
              <a:t>th</a:t>
            </a:r>
            <a:r>
              <a:rPr lang="en-US" dirty="0"/>
              <a:t> year or final evaluation report to the school district for record keeping purposes. This is not required, by it is recommended.</a:t>
            </a:r>
          </a:p>
          <a:p>
            <a:endParaRPr lang="en-US" dirty="0"/>
          </a:p>
          <a:p>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35</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681698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02703-B040-5D4E-A42F-CC44A1B7E2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167D61-1E11-5CB7-B26B-6AFDCDF62FE9}"/>
              </a:ext>
            </a:extLst>
          </p:cNvPr>
          <p:cNvSpPr>
            <a:spLocks noGrp="1"/>
          </p:cNvSpPr>
          <p:nvPr>
            <p:ph type="title"/>
          </p:nvPr>
        </p:nvSpPr>
        <p:spPr/>
        <p:txBody>
          <a:bodyPr/>
          <a:lstStyle/>
          <a:p>
            <a:r>
              <a:rPr lang="en-US" dirty="0"/>
              <a:t>Senior Year Events</a:t>
            </a:r>
          </a:p>
        </p:txBody>
      </p:sp>
      <p:sp>
        <p:nvSpPr>
          <p:cNvPr id="3" name="Content Placeholder 2">
            <a:extLst>
              <a:ext uri="{FF2B5EF4-FFF2-40B4-BE49-F238E27FC236}">
                <a16:creationId xmlns:a16="http://schemas.microsoft.com/office/drawing/2014/main" id="{E6177BB7-91CA-B0D3-6F0A-EFDE5AB63DB7}"/>
              </a:ext>
            </a:extLst>
          </p:cNvPr>
          <p:cNvSpPr>
            <a:spLocks noGrp="1"/>
          </p:cNvSpPr>
          <p:nvPr>
            <p:ph idx="1"/>
          </p:nvPr>
        </p:nvSpPr>
        <p:spPr/>
        <p:txBody>
          <a:bodyPr>
            <a:normAutofit/>
          </a:bodyPr>
          <a:lstStyle/>
          <a:p>
            <a:r>
              <a:rPr lang="en-US" dirty="0"/>
              <a:t>Home school student attendance of the Senior Prom is at the district’s discretion.</a:t>
            </a:r>
          </a:p>
          <a:p>
            <a:pPr marL="0" indent="0">
              <a:buNone/>
            </a:pPr>
            <a:endParaRPr lang="en-US" dirty="0"/>
          </a:p>
          <a:p>
            <a:r>
              <a:rPr lang="en-US" dirty="0"/>
              <a:t>Home school student participation in a District’s Commencement program is also at the district’s discretion.</a:t>
            </a:r>
          </a:p>
          <a:p>
            <a:endParaRPr lang="en-US" dirty="0"/>
          </a:p>
        </p:txBody>
      </p:sp>
      <p:sp>
        <p:nvSpPr>
          <p:cNvPr id="4" name="Slide Number Placeholder 3">
            <a:extLst>
              <a:ext uri="{FF2B5EF4-FFF2-40B4-BE49-F238E27FC236}">
                <a16:creationId xmlns:a16="http://schemas.microsoft.com/office/drawing/2014/main" id="{0A425263-91EF-46D2-80BA-30B991980351}"/>
              </a:ext>
            </a:extLst>
          </p:cNvPr>
          <p:cNvSpPr>
            <a:spLocks noGrp="1"/>
          </p:cNvSpPr>
          <p:nvPr>
            <p:ph type="sldNum" sz="quarter" idx="12"/>
          </p:nvPr>
        </p:nvSpPr>
        <p:spPr/>
        <p:txBody>
          <a:bodyPr/>
          <a:lstStyle/>
          <a:p>
            <a:fld id="{680C5762-CF65-4775-9966-A58D40CC61B9}" type="slidenum">
              <a:rPr lang="en-US" smtClean="0"/>
              <a:t>36</a:t>
            </a:fld>
            <a:endParaRPr lang="en-US" dirty="0"/>
          </a:p>
        </p:txBody>
      </p:sp>
      <p:sp>
        <p:nvSpPr>
          <p:cNvPr id="5" name="Date Placeholder 4">
            <a:extLst>
              <a:ext uri="{FF2B5EF4-FFF2-40B4-BE49-F238E27FC236}">
                <a16:creationId xmlns:a16="http://schemas.microsoft.com/office/drawing/2014/main" id="{866AF65E-A48F-0584-9F8F-A236843F3F77}"/>
              </a:ext>
            </a:extLst>
          </p:cNvPr>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18553086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34CB4-FC0D-40C3-A901-2EF4CBD00BD1}"/>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92F962DC-E703-4262-B6BE-B8719D8DC1E8}"/>
              </a:ext>
            </a:extLst>
          </p:cNvPr>
          <p:cNvSpPr>
            <a:spLocks noGrp="1"/>
          </p:cNvSpPr>
          <p:nvPr>
            <p:ph idx="1"/>
          </p:nvPr>
        </p:nvSpPr>
        <p:spPr>
          <a:xfrm>
            <a:off x="457200" y="1600200"/>
            <a:ext cx="8382000" cy="4525963"/>
          </a:xfrm>
        </p:spPr>
        <p:txBody>
          <a:bodyPr>
            <a:normAutofit/>
          </a:bodyPr>
          <a:lstStyle/>
          <a:p>
            <a:pPr marL="0" indent="0">
              <a:buNone/>
            </a:pPr>
            <a:r>
              <a:rPr lang="en-US" dirty="0">
                <a:hlinkClick r:id="rId3"/>
              </a:rPr>
              <a:t>Home Education and Private Tutoring Guide</a:t>
            </a:r>
            <a:endParaRPr lang="en-US" dirty="0"/>
          </a:p>
          <a:p>
            <a:pPr marL="0" indent="0">
              <a:buNone/>
            </a:pPr>
            <a:endParaRPr lang="en-US" dirty="0"/>
          </a:p>
          <a:p>
            <a:pPr marL="0" indent="0">
              <a:buNone/>
            </a:pPr>
            <a:r>
              <a:rPr lang="en-US" dirty="0">
                <a:hlinkClick r:id="rId4"/>
              </a:rPr>
              <a:t>Basic Education Circular (BEC)</a:t>
            </a:r>
            <a:endParaRPr lang="en-US" dirty="0"/>
          </a:p>
          <a:p>
            <a:pPr marL="0" indent="0">
              <a:buNone/>
            </a:pPr>
            <a:endParaRPr lang="en-US" dirty="0">
              <a:highlight>
                <a:srgbClr val="FFFF00"/>
              </a:highlight>
            </a:endParaRPr>
          </a:p>
          <a:p>
            <a:pPr marL="0" indent="0">
              <a:buNone/>
            </a:pPr>
            <a:r>
              <a:rPr lang="en-US" dirty="0">
                <a:hlinkClick r:id="rId5"/>
              </a:rPr>
              <a:t>Support Groups and Resources</a:t>
            </a:r>
            <a:endParaRPr lang="en-US" dirty="0"/>
          </a:p>
          <a:p>
            <a:pPr marL="0" indent="0">
              <a:buNone/>
            </a:pPr>
            <a:endParaRPr lang="en-US" dirty="0"/>
          </a:p>
          <a:p>
            <a:pPr marL="0" indent="0">
              <a:buNone/>
            </a:pPr>
            <a:r>
              <a:rPr lang="en-US" dirty="0">
                <a:hlinkClick r:id="rId6"/>
              </a:rPr>
              <a:t>Home School Stats</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a:p>
            <a:pPr mar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9788B0B8-948E-4A94-BBCC-F9B29BFB6D04}"/>
              </a:ext>
            </a:extLst>
          </p:cNvPr>
          <p:cNvSpPr>
            <a:spLocks noGrp="1"/>
          </p:cNvSpPr>
          <p:nvPr>
            <p:ph type="dt" sz="half" idx="10"/>
          </p:nvPr>
        </p:nvSpPr>
        <p:spPr/>
        <p:txBody>
          <a:bodyPr/>
          <a:lstStyle/>
          <a:p>
            <a:fld id="{ED0CF1AE-9D07-4FAF-9EEC-B15CCCFC2843}" type="datetime1">
              <a:rPr lang="en-US" smtClean="0"/>
              <a:t>8/5/2025</a:t>
            </a:fld>
            <a:endParaRPr lang="en-US" dirty="0"/>
          </a:p>
        </p:txBody>
      </p:sp>
      <p:sp>
        <p:nvSpPr>
          <p:cNvPr id="5" name="Slide Number Placeholder 4">
            <a:extLst>
              <a:ext uri="{FF2B5EF4-FFF2-40B4-BE49-F238E27FC236}">
                <a16:creationId xmlns:a16="http://schemas.microsoft.com/office/drawing/2014/main" id="{669FF91E-EE66-48B9-A090-EEDE96B7185A}"/>
              </a:ext>
            </a:extLst>
          </p:cNvPr>
          <p:cNvSpPr>
            <a:spLocks noGrp="1"/>
          </p:cNvSpPr>
          <p:nvPr>
            <p:ph type="sldNum" sz="quarter" idx="12"/>
          </p:nvPr>
        </p:nvSpPr>
        <p:spPr/>
        <p:txBody>
          <a:bodyPr/>
          <a:lstStyle/>
          <a:p>
            <a:fld id="{680C5762-CF65-4775-9966-A58D40CC61B9}" type="slidenum">
              <a:rPr lang="en-US" smtClean="0"/>
              <a:t>37</a:t>
            </a:fld>
            <a:endParaRPr lang="en-US" dirty="0"/>
          </a:p>
        </p:txBody>
      </p:sp>
    </p:spTree>
    <p:extLst>
      <p:ext uri="{BB962C8B-B14F-4D97-AF65-F5344CB8AC3E}">
        <p14:creationId xmlns:p14="http://schemas.microsoft.com/office/powerpoint/2010/main" val="11731365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4171-32FB-4E48-A911-822214E65F55}"/>
              </a:ext>
              <a:ext uri="{C183D7F6-B498-43B3-948B-1728B52AA6E4}">
                <adec:decorative xmlns:adec="http://schemas.microsoft.com/office/drawing/2017/decorative" val="0"/>
              </a:ext>
            </a:extLst>
          </p:cNvPr>
          <p:cNvSpPr>
            <a:spLocks noGrp="1"/>
          </p:cNvSpPr>
          <p:nvPr>
            <p:ph type="title"/>
          </p:nvPr>
        </p:nvSpPr>
        <p:spPr/>
        <p:txBody>
          <a:bodyPr>
            <a:normAutofit/>
          </a:bodyPr>
          <a:lstStyle/>
          <a:p>
            <a:r>
              <a:rPr lang="en-US" sz="2700" b="1" dirty="0"/>
              <a:t>Questions? </a:t>
            </a:r>
          </a:p>
        </p:txBody>
      </p:sp>
      <p:pic>
        <p:nvPicPr>
          <p:cNvPr id="4" name="Picture 3">
            <a:extLst>
              <a:ext uri="{FF2B5EF4-FFF2-40B4-BE49-F238E27FC236}">
                <a16:creationId xmlns:a16="http://schemas.microsoft.com/office/drawing/2014/main" id="{4B73AC8B-9E59-4A86-A9D1-32308E662F84}"/>
              </a:ext>
              <a:ext uri="{C183D7F6-B498-43B3-948B-1728B52AA6E4}">
                <adec:decorative xmlns:adec="http://schemas.microsoft.com/office/drawing/2017/decorative" val="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7142" t="9285" r="54286" b="54287"/>
          <a:stretch/>
        </p:blipFill>
        <p:spPr>
          <a:xfrm>
            <a:off x="2800350" y="2343150"/>
            <a:ext cx="3812241" cy="2400300"/>
          </a:xfrm>
          <a:prstGeom prst="rect">
            <a:avLst/>
          </a:prstGeom>
        </p:spPr>
      </p:pic>
      <p:sp>
        <p:nvSpPr>
          <p:cNvPr id="6" name="Slide Number Placeholder 5">
            <a:extLst>
              <a:ext uri="{FF2B5EF4-FFF2-40B4-BE49-F238E27FC236}">
                <a16:creationId xmlns:a16="http://schemas.microsoft.com/office/drawing/2014/main" id="{5E4BFEEA-6B6D-4A0B-9D5E-02AA8D257ED9}"/>
              </a:ext>
              <a:ext uri="{C183D7F6-B498-43B3-948B-1728B52AA6E4}">
                <adec:decorative xmlns:adec="http://schemas.microsoft.com/office/drawing/2017/decorative" val="1"/>
              </a:ext>
            </a:extLst>
          </p:cNvPr>
          <p:cNvSpPr>
            <a:spLocks noGrp="1"/>
          </p:cNvSpPr>
          <p:nvPr>
            <p:ph type="sldNum" sz="quarter" idx="12"/>
          </p:nvPr>
        </p:nvSpPr>
        <p:spPr/>
        <p:txBody>
          <a:bodyPr/>
          <a:lstStyle/>
          <a:p>
            <a:pPr>
              <a:defRPr/>
            </a:pPr>
            <a:fld id="{680C5762-CF65-4775-9966-A58D40CC61B9}" type="slidenum">
              <a:rPr lang="en-US">
                <a:solidFill>
                  <a:prstClr val="black">
                    <a:tint val="75000"/>
                  </a:prstClr>
                </a:solidFill>
                <a:latin typeface="Calibri"/>
              </a:rPr>
              <a:pPr>
                <a:defRPr/>
              </a:pPr>
              <a:t>38</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018813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a:spLocks noChangeArrowheads="1"/>
          </p:cNvSpPr>
          <p:nvPr/>
        </p:nvSpPr>
        <p:spPr bwMode="auto">
          <a:xfrm>
            <a:off x="498373" y="2146796"/>
            <a:ext cx="8229600" cy="18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3200" dirty="0">
                <a:solidFill>
                  <a:srgbClr val="000000"/>
                </a:solidFill>
                <a:latin typeface="Arial" panose="020B0604020202020204" pitchFamily="34" charset="0"/>
                <a:ea typeface="Verdana" pitchFamily="34" charset="0"/>
                <a:cs typeface="Arial" panose="020B0604020202020204" pitchFamily="34" charset="0"/>
              </a:rPr>
              <a:t>For information on the Home Education and Private Tutoring  programs, please email </a:t>
            </a:r>
            <a:r>
              <a:rPr lang="en-US" altLang="en-US" sz="3200" dirty="0">
                <a:solidFill>
                  <a:srgbClr val="000000"/>
                </a:solidFill>
                <a:latin typeface="Arial" panose="020B0604020202020204" pitchFamily="34" charset="0"/>
                <a:ea typeface="Verdana" pitchFamily="34" charset="0"/>
                <a:cs typeface="Arial" panose="020B0604020202020204" pitchFamily="34" charset="0"/>
                <a:hlinkClick r:id="rId3"/>
              </a:rPr>
              <a:t>RA-Home-Education@pa.gov</a:t>
            </a:r>
            <a:r>
              <a:rPr lang="en-US" altLang="en-US" sz="3200" dirty="0">
                <a:solidFill>
                  <a:srgbClr val="000000"/>
                </a:solidFill>
                <a:latin typeface="Arial" panose="020B0604020202020204" pitchFamily="34" charset="0"/>
                <a:ea typeface="Verdana" pitchFamily="34" charset="0"/>
                <a:cs typeface="Arial" panose="020B0604020202020204" pitchFamily="34" charset="0"/>
              </a:rPr>
              <a:t>.</a:t>
            </a:r>
          </a:p>
          <a:p>
            <a:pPr algn="ctr" eaLnBrk="1" hangingPunct="1">
              <a:defRPr/>
            </a:pPr>
            <a:endParaRPr lang="en-US" altLang="en-US" sz="2000" dirty="0">
              <a:solidFill>
                <a:srgbClr val="000000"/>
              </a:solidFill>
              <a:latin typeface="Arial" panose="020B0604020202020204" pitchFamily="34" charset="0"/>
              <a:ea typeface="Verdana" pitchFamily="34" charset="0"/>
              <a:cs typeface="Arial" panose="020B0604020202020204" pitchFamily="34" charset="0"/>
            </a:endParaRPr>
          </a:p>
        </p:txBody>
      </p:sp>
      <p:sp>
        <p:nvSpPr>
          <p:cNvPr id="3" name="TextBox 9"/>
          <p:cNvSpPr txBox="1">
            <a:spLocks noChangeArrowheads="1"/>
          </p:cNvSpPr>
          <p:nvPr/>
        </p:nvSpPr>
        <p:spPr bwMode="auto">
          <a:xfrm>
            <a:off x="476250" y="3836075"/>
            <a:ext cx="8210550"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600"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p>
          <a:p>
            <a:r>
              <a:rPr lang="en-US" dirty="0"/>
              <a:t> </a:t>
            </a:r>
          </a:p>
        </p:txBody>
      </p:sp>
      <p:sp>
        <p:nvSpPr>
          <p:cNvPr id="4" name="Slide Number Placeholder 3"/>
          <p:cNvSpPr>
            <a:spLocks noGrp="1"/>
          </p:cNvSpPr>
          <p:nvPr>
            <p:ph type="sldNum" sz="quarter" idx="12"/>
          </p:nvPr>
        </p:nvSpPr>
        <p:spPr/>
        <p:txBody>
          <a:bodyPr/>
          <a:lstStyle/>
          <a:p>
            <a:fld id="{680C5762-CF65-4775-9966-A58D40CC61B9}" type="slidenum">
              <a:rPr lang="en-US" smtClean="0"/>
              <a:t>39</a:t>
            </a:fld>
            <a:endParaRPr lang="en-US" dirty="0"/>
          </a:p>
        </p:txBody>
      </p:sp>
      <p:sp>
        <p:nvSpPr>
          <p:cNvPr id="5" name="Date Placeholder 4"/>
          <p:cNvSpPr>
            <a:spLocks noGrp="1"/>
          </p:cNvSpPr>
          <p:nvPr>
            <p:ph type="dt" sz="half" idx="10"/>
          </p:nvPr>
        </p:nvSpPr>
        <p:spPr/>
        <p:txBody>
          <a:bodyPr/>
          <a:lstStyle/>
          <a:p>
            <a:fld id="{C5609242-B7C9-4E08-B84E-BC2A06CF552E}" type="datetime1">
              <a:rPr lang="en-US" smtClean="0"/>
              <a:t>8/5/2025</a:t>
            </a:fld>
            <a:endParaRPr lang="en-US" dirty="0"/>
          </a:p>
        </p:txBody>
      </p:sp>
      <p:sp>
        <p:nvSpPr>
          <p:cNvPr id="6" name="Title 5"/>
          <p:cNvSpPr>
            <a:spLocks noGrp="1"/>
          </p:cNvSpPr>
          <p:nvPr>
            <p:ph type="title" idx="4294967295"/>
          </p:nvPr>
        </p:nvSpPr>
        <p:spPr/>
        <p:txBody>
          <a:bodyPr/>
          <a:lstStyle/>
          <a:p>
            <a:r>
              <a:rPr lang="en-US" dirty="0"/>
              <a:t>Contact</a:t>
            </a:r>
            <a:r>
              <a:rPr lang="en-US" baseline="0" dirty="0"/>
              <a:t>/Mission</a:t>
            </a:r>
            <a:endParaRPr lang="en-US" dirty="0"/>
          </a:p>
        </p:txBody>
      </p:sp>
    </p:spTree>
    <p:extLst>
      <p:ext uri="{BB962C8B-B14F-4D97-AF65-F5344CB8AC3E}">
        <p14:creationId xmlns:p14="http://schemas.microsoft.com/office/powerpoint/2010/main" val="10629105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C120E-88EB-409D-90EA-5958263C7A03}"/>
              </a:ext>
            </a:extLst>
          </p:cNvPr>
          <p:cNvSpPr>
            <a:spLocks noGrp="1"/>
          </p:cNvSpPr>
          <p:nvPr>
            <p:ph type="title"/>
          </p:nvPr>
        </p:nvSpPr>
        <p:spPr/>
        <p:txBody>
          <a:bodyPr/>
          <a:lstStyle/>
          <a:p>
            <a:r>
              <a:rPr lang="en-US" dirty="0"/>
              <a:t>School Services Office (SSO)</a:t>
            </a:r>
          </a:p>
        </p:txBody>
      </p:sp>
      <p:sp>
        <p:nvSpPr>
          <p:cNvPr id="6" name="Content Placeholder 5">
            <a:extLst>
              <a:ext uri="{FF2B5EF4-FFF2-40B4-BE49-F238E27FC236}">
                <a16:creationId xmlns:a16="http://schemas.microsoft.com/office/drawing/2014/main" id="{EFE54ADF-735C-4CD9-8826-6BEB64480B8B}"/>
              </a:ext>
            </a:extLst>
          </p:cNvPr>
          <p:cNvSpPr>
            <a:spLocks noGrp="1"/>
          </p:cNvSpPr>
          <p:nvPr>
            <p:ph sz="half" idx="1"/>
          </p:nvPr>
        </p:nvSpPr>
        <p:spPr>
          <a:xfrm>
            <a:off x="457200" y="1600200"/>
            <a:ext cx="3886200" cy="4525963"/>
          </a:xfrm>
        </p:spPr>
        <p:txBody>
          <a:bodyPr>
            <a:normAutofit/>
          </a:bodyPr>
          <a:lstStyle/>
          <a:p>
            <a:r>
              <a:rPr lang="en-US" sz="3000" dirty="0"/>
              <a:t>The School Services Office of PDE serves as a central point of inquiry for guidance to school administrators and parents.</a:t>
            </a:r>
          </a:p>
        </p:txBody>
      </p:sp>
      <p:sp>
        <p:nvSpPr>
          <p:cNvPr id="7" name="Content Placeholder 6">
            <a:extLst>
              <a:ext uri="{FF2B5EF4-FFF2-40B4-BE49-F238E27FC236}">
                <a16:creationId xmlns:a16="http://schemas.microsoft.com/office/drawing/2014/main" id="{57A81567-4260-40C3-8AB9-E5AD8620F46A}"/>
              </a:ext>
            </a:extLst>
          </p:cNvPr>
          <p:cNvSpPr>
            <a:spLocks noGrp="1"/>
          </p:cNvSpPr>
          <p:nvPr>
            <p:ph sz="half" idx="2"/>
          </p:nvPr>
        </p:nvSpPr>
        <p:spPr>
          <a:xfrm>
            <a:off x="4343400" y="1600200"/>
            <a:ext cx="4343400" cy="4525963"/>
          </a:xfrm>
        </p:spPr>
        <p:txBody>
          <a:bodyPr/>
          <a:lstStyle/>
          <a:p>
            <a:pPr marL="0" indent="0">
              <a:buNone/>
            </a:pPr>
            <a:r>
              <a:rPr lang="en-US" sz="3000" dirty="0">
                <a:hlinkClick r:id="rId3"/>
              </a:rPr>
              <a:t>RA-PDE-SchoolService@pa.gov</a:t>
            </a:r>
            <a:r>
              <a:rPr lang="en-US" sz="3000" dirty="0"/>
              <a:t> </a:t>
            </a:r>
          </a:p>
          <a:p>
            <a:pPr marL="0" indent="0">
              <a:buNone/>
            </a:pPr>
            <a:r>
              <a:rPr lang="en-US" sz="3000" dirty="0"/>
              <a:t>717.787.4860 </a:t>
            </a:r>
          </a:p>
          <a:p>
            <a:pPr marL="0" indent="0">
              <a:buNone/>
            </a:pPr>
            <a:r>
              <a:rPr lang="en-US" sz="3000" dirty="0"/>
              <a:t>717.783.3750 (FBI)</a:t>
            </a:r>
          </a:p>
          <a:p>
            <a:endParaRPr lang="en-US" dirty="0"/>
          </a:p>
        </p:txBody>
      </p:sp>
      <p:sp>
        <p:nvSpPr>
          <p:cNvPr id="4" name="Date Placeholder 3">
            <a:extLst>
              <a:ext uri="{FF2B5EF4-FFF2-40B4-BE49-F238E27FC236}">
                <a16:creationId xmlns:a16="http://schemas.microsoft.com/office/drawing/2014/main" id="{B00BD2CB-5560-4B49-BA67-B2552B5706B1}"/>
              </a:ext>
            </a:extLst>
          </p:cNvPr>
          <p:cNvSpPr>
            <a:spLocks noGrp="1"/>
          </p:cNvSpPr>
          <p:nvPr>
            <p:ph type="dt" sz="half" idx="10"/>
          </p:nvPr>
        </p:nvSpPr>
        <p:spPr/>
        <p:txBody>
          <a:bodyPr/>
          <a:lstStyle/>
          <a:p>
            <a:fld id="{ED0CF1AE-9D07-4FAF-9EEC-B15CCCFC2843}" type="datetime1">
              <a:rPr lang="en-US" smtClean="0"/>
              <a:t>8/5/2025</a:t>
            </a:fld>
            <a:endParaRPr lang="en-US" dirty="0"/>
          </a:p>
        </p:txBody>
      </p:sp>
      <p:sp>
        <p:nvSpPr>
          <p:cNvPr id="5" name="Slide Number Placeholder 4">
            <a:extLst>
              <a:ext uri="{FF2B5EF4-FFF2-40B4-BE49-F238E27FC236}">
                <a16:creationId xmlns:a16="http://schemas.microsoft.com/office/drawing/2014/main" id="{EC5E4AD1-DF89-42DE-A903-6EFCA0D6718F}"/>
              </a:ext>
            </a:extLst>
          </p:cNvPr>
          <p:cNvSpPr>
            <a:spLocks noGrp="1"/>
          </p:cNvSpPr>
          <p:nvPr>
            <p:ph type="sldNum" sz="quarter" idx="12"/>
          </p:nvPr>
        </p:nvSpPr>
        <p:spPr/>
        <p:txBody>
          <a:bodyPr/>
          <a:lstStyle/>
          <a:p>
            <a:fld id="{680C5762-CF65-4775-9966-A58D40CC61B9}" type="slidenum">
              <a:rPr lang="en-US" smtClean="0"/>
              <a:t>4</a:t>
            </a:fld>
            <a:endParaRPr lang="en-US" dirty="0"/>
          </a:p>
        </p:txBody>
      </p:sp>
      <p:sp>
        <p:nvSpPr>
          <p:cNvPr id="8" name="TextBox 7">
            <a:extLst>
              <a:ext uri="{FF2B5EF4-FFF2-40B4-BE49-F238E27FC236}">
                <a16:creationId xmlns:a16="http://schemas.microsoft.com/office/drawing/2014/main" id="{A3C38AA9-A2E9-4928-A0C2-A638ABB97CCD}"/>
              </a:ext>
            </a:extLst>
          </p:cNvPr>
          <p:cNvSpPr txBox="1"/>
          <p:nvPr/>
        </p:nvSpPr>
        <p:spPr>
          <a:xfrm>
            <a:off x="734898" y="5771840"/>
            <a:ext cx="7696200"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Director Ms. Monica L. Washington</a:t>
            </a:r>
          </a:p>
        </p:txBody>
      </p:sp>
      <p:cxnSp>
        <p:nvCxnSpPr>
          <p:cNvPr id="9" name="Straight Connector 8">
            <a:extLst>
              <a:ext uri="{FF2B5EF4-FFF2-40B4-BE49-F238E27FC236}">
                <a16:creationId xmlns:a16="http://schemas.microsoft.com/office/drawing/2014/main" id="{9362D760-50BB-4B64-A49C-96A3F3F826EF}"/>
              </a:ext>
            </a:extLst>
          </p:cNvPr>
          <p:cNvCxnSpPr>
            <a:cxnSpLocks/>
          </p:cNvCxnSpPr>
          <p:nvPr/>
        </p:nvCxnSpPr>
        <p:spPr>
          <a:xfrm>
            <a:off x="4333188" y="1703109"/>
            <a:ext cx="10212" cy="3707091"/>
          </a:xfrm>
          <a:prstGeom prst="line">
            <a:avLst/>
          </a:prstGeo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440395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School Services Office Addresses: </a:t>
            </a:r>
          </a:p>
        </p:txBody>
      </p:sp>
      <p:sp>
        <p:nvSpPr>
          <p:cNvPr id="3" name="Content Placeholder 2"/>
          <p:cNvSpPr>
            <a:spLocks noGrp="1"/>
          </p:cNvSpPr>
          <p:nvPr>
            <p:ph sz="half" idx="1"/>
          </p:nvPr>
        </p:nvSpPr>
        <p:spPr/>
        <p:txBody>
          <a:bodyPr>
            <a:normAutofit/>
          </a:bodyPr>
          <a:lstStyle/>
          <a:p>
            <a:pPr lvl="1">
              <a:buFont typeface="Arial" panose="020B0604020202020204" pitchFamily="34" charset="0"/>
              <a:buChar char="•"/>
            </a:pPr>
            <a:r>
              <a:rPr lang="en-US" sz="2200" dirty="0"/>
              <a:t>Ward of State Determinations</a:t>
            </a:r>
          </a:p>
          <a:p>
            <a:pPr lvl="1">
              <a:buFont typeface="Arial" panose="020B0604020202020204" pitchFamily="34" charset="0"/>
              <a:buChar char="•"/>
            </a:pPr>
            <a:r>
              <a:rPr lang="en-US" sz="2200" dirty="0"/>
              <a:t>School Reconfigurations and District Mergers</a:t>
            </a:r>
          </a:p>
          <a:p>
            <a:pPr lvl="1">
              <a:buFont typeface="Arial" panose="020B0604020202020204" pitchFamily="34" charset="0"/>
              <a:buChar char="•"/>
            </a:pPr>
            <a:r>
              <a:rPr lang="en-US" sz="2200" dirty="0"/>
              <a:t>Enrollment Complaints</a:t>
            </a:r>
          </a:p>
          <a:p>
            <a:pPr lvl="1">
              <a:buFont typeface="Arial" panose="020B0604020202020204" pitchFamily="34" charset="0"/>
              <a:buChar char="•"/>
            </a:pPr>
            <a:r>
              <a:rPr lang="en-US" sz="2200" dirty="0">
                <a:solidFill>
                  <a:srgbClr val="FF0000"/>
                </a:solidFill>
              </a:rPr>
              <a:t>Home Education and Private Tutoring</a:t>
            </a:r>
          </a:p>
          <a:p>
            <a:pPr lvl="1">
              <a:buFont typeface="Arial" panose="020B0604020202020204" pitchFamily="34" charset="0"/>
              <a:buChar char="•"/>
            </a:pPr>
            <a:r>
              <a:rPr lang="en-US" sz="2200" dirty="0"/>
              <a:t>Homebound Education</a:t>
            </a:r>
          </a:p>
          <a:p>
            <a:pPr lvl="1">
              <a:buFont typeface="Arial" panose="020B0604020202020204" pitchFamily="34" charset="0"/>
              <a:buChar char="•"/>
            </a:pPr>
            <a:r>
              <a:rPr lang="en-US" sz="2200" dirty="0"/>
              <a:t>Interscholastic Athletic Opportunities</a:t>
            </a:r>
          </a:p>
          <a:p>
            <a:pPr marL="457200" lvl="1" indent="0">
              <a:buNone/>
            </a:pPr>
            <a:endParaRPr lang="en-US" dirty="0"/>
          </a:p>
        </p:txBody>
      </p:sp>
      <p:sp>
        <p:nvSpPr>
          <p:cNvPr id="6" name="Content Placeholder 5">
            <a:extLst>
              <a:ext uri="{FF2B5EF4-FFF2-40B4-BE49-F238E27FC236}">
                <a16:creationId xmlns:a16="http://schemas.microsoft.com/office/drawing/2014/main" id="{8AF3DAA8-8C35-4FB7-9DF9-524134DB5A96}"/>
              </a:ext>
            </a:extLst>
          </p:cNvPr>
          <p:cNvSpPr>
            <a:spLocks noGrp="1"/>
          </p:cNvSpPr>
          <p:nvPr>
            <p:ph sz="half" idx="2"/>
          </p:nvPr>
        </p:nvSpPr>
        <p:spPr/>
        <p:txBody>
          <a:bodyPr>
            <a:normAutofit/>
          </a:bodyPr>
          <a:lstStyle/>
          <a:p>
            <a:r>
              <a:rPr lang="en-US" sz="2200" dirty="0"/>
              <a:t>Opportunity Scholarship Tax Credit (OSTCP) Program</a:t>
            </a:r>
          </a:p>
          <a:p>
            <a:r>
              <a:rPr lang="en-US" sz="2200" dirty="0"/>
              <a:t>FBI Background Clearances</a:t>
            </a:r>
          </a:p>
          <a:p>
            <a:r>
              <a:rPr lang="en-US" sz="2200" dirty="0"/>
              <a:t>Non-Public and Private Schools</a:t>
            </a:r>
          </a:p>
          <a:p>
            <a:r>
              <a:rPr lang="en-US" sz="2200" dirty="0"/>
              <a:t>Emergency School Closings</a:t>
            </a:r>
          </a:p>
          <a:p>
            <a:r>
              <a:rPr lang="en-US" sz="2200" dirty="0"/>
              <a:t>Work Permits</a:t>
            </a:r>
          </a:p>
          <a:p>
            <a:r>
              <a:rPr lang="en-US" sz="2200" dirty="0"/>
              <a:t>Alteration/Curtailment of Programs</a:t>
            </a:r>
          </a:p>
          <a:p>
            <a:r>
              <a:rPr lang="en-US" sz="2200" dirty="0"/>
              <a:t>Flexible Instructional Days (FID)</a:t>
            </a:r>
          </a:p>
          <a:p>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5</a:t>
            </a:fld>
            <a:endParaRPr lang="en-US" dirty="0"/>
          </a:p>
        </p:txBody>
      </p:sp>
    </p:spTree>
    <p:extLst>
      <p:ext uri="{BB962C8B-B14F-4D97-AF65-F5344CB8AC3E}">
        <p14:creationId xmlns:p14="http://schemas.microsoft.com/office/powerpoint/2010/main" val="18183317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592BB-0948-4179-A0BC-5B1518164EF2}"/>
              </a:ext>
            </a:extLst>
          </p:cNvPr>
          <p:cNvSpPr>
            <a:spLocks noGrp="1"/>
          </p:cNvSpPr>
          <p:nvPr>
            <p:ph type="title"/>
          </p:nvPr>
        </p:nvSpPr>
        <p:spPr/>
        <p:txBody>
          <a:bodyPr/>
          <a:lstStyle/>
          <a:p>
            <a:r>
              <a:rPr lang="en-US" dirty="0"/>
              <a:t>School Services Office Contacts</a:t>
            </a:r>
          </a:p>
        </p:txBody>
      </p:sp>
      <p:sp>
        <p:nvSpPr>
          <p:cNvPr id="7" name="Content Placeholder 6">
            <a:extLst>
              <a:ext uri="{FF2B5EF4-FFF2-40B4-BE49-F238E27FC236}">
                <a16:creationId xmlns:a16="http://schemas.microsoft.com/office/drawing/2014/main" id="{840768DF-1EEA-4DF2-BB74-11907CE6CC52}"/>
              </a:ext>
            </a:extLst>
          </p:cNvPr>
          <p:cNvSpPr>
            <a:spLocks noGrp="1"/>
          </p:cNvSpPr>
          <p:nvPr>
            <p:ph idx="1"/>
          </p:nvPr>
        </p:nvSpPr>
        <p:spPr/>
        <p:txBody>
          <a:bodyPr>
            <a:normAutofit fontScale="47500" lnSpcReduction="20000"/>
          </a:bodyPr>
          <a:lstStyle/>
          <a:p>
            <a:pPr marL="0" indent="0">
              <a:lnSpc>
                <a:spcPct val="120000"/>
              </a:lnSpc>
              <a:buNone/>
            </a:pPr>
            <a:endParaRPr lang="en-US" sz="4800" dirty="0"/>
          </a:p>
          <a:p>
            <a:pPr marL="0" indent="0">
              <a:lnSpc>
                <a:spcPct val="120000"/>
              </a:lnSpc>
              <a:buNone/>
            </a:pPr>
            <a:r>
              <a:rPr lang="en-US" sz="9600" dirty="0"/>
              <a:t>Home Education Email:</a:t>
            </a:r>
          </a:p>
          <a:p>
            <a:pPr marL="0" indent="0">
              <a:lnSpc>
                <a:spcPct val="120000"/>
              </a:lnSpc>
              <a:buNone/>
            </a:pPr>
            <a:r>
              <a:rPr lang="en-US" sz="9600" u="sng" dirty="0">
                <a:solidFill>
                  <a:schemeClr val="accent1">
                    <a:lumMod val="75000"/>
                  </a:schemeClr>
                </a:solidFill>
              </a:rPr>
              <a:t>ra-homeeducation@pa.gov</a:t>
            </a:r>
          </a:p>
          <a:p>
            <a:pPr marL="0" indent="0">
              <a:lnSpc>
                <a:spcPct val="120000"/>
              </a:lnSpc>
              <a:buNone/>
            </a:pPr>
            <a:r>
              <a:rPr lang="en-US" sz="5600" dirty="0"/>
              <a:t>	</a:t>
            </a:r>
          </a:p>
          <a:p>
            <a:pPr marL="0" indent="0">
              <a:lnSpc>
                <a:spcPct val="120000"/>
              </a:lnSpc>
              <a:buNone/>
            </a:pPr>
            <a:endParaRPr lang="en-US" sz="4800" dirty="0"/>
          </a:p>
          <a:p>
            <a:pPr marL="0" indent="0">
              <a:lnSpc>
                <a:spcPct val="120000"/>
              </a:lnSpc>
              <a:buNone/>
            </a:pPr>
            <a:endParaRPr lang="en-US" sz="3200" dirty="0"/>
          </a:p>
          <a:p>
            <a:pPr marL="0" indent="0">
              <a:lnSpc>
                <a:spcPct val="120000"/>
              </a:lnSpc>
              <a:buNone/>
            </a:pPr>
            <a:endParaRPr lang="en-US" sz="3200" u="sng" dirty="0">
              <a:solidFill>
                <a:schemeClr val="accent1">
                  <a:lumMod val="75000"/>
                </a:schemeClr>
              </a:solidFill>
            </a:endParaRPr>
          </a:p>
          <a:p>
            <a:pPr marL="0" indent="0">
              <a:lnSpc>
                <a:spcPct val="120000"/>
              </a:lnSpc>
              <a:buNone/>
            </a:pPr>
            <a:endParaRPr lang="en-US" sz="3200" u="sng" dirty="0">
              <a:solidFill>
                <a:schemeClr val="accent1">
                  <a:lumMod val="75000"/>
                </a:schemeClr>
              </a:solidFill>
            </a:endParaRPr>
          </a:p>
          <a:p>
            <a:pPr marL="0" indent="0">
              <a:lnSpc>
                <a:spcPct val="120000"/>
              </a:lnSpc>
              <a:buNone/>
            </a:pPr>
            <a:br>
              <a:rPr lang="en-US" sz="3200" u="sng" dirty="0">
                <a:solidFill>
                  <a:schemeClr val="accent1">
                    <a:lumMod val="75000"/>
                  </a:schemeClr>
                </a:solidFill>
                <a:hlinkClick r:id="rId2">
                  <a:extLst>
                    <a:ext uri="{A12FA001-AC4F-418D-AE19-62706E023703}">
                      <ahyp:hlinkClr xmlns:ahyp="http://schemas.microsoft.com/office/drawing/2018/hyperlinkcolor" val="tx"/>
                    </a:ext>
                  </a:extLst>
                </a:hlinkClick>
              </a:rPr>
            </a:br>
            <a:endParaRPr lang="en-US" sz="3200" u="sng" dirty="0">
              <a:solidFill>
                <a:schemeClr val="accent1">
                  <a:lumMod val="75000"/>
                </a:schemeClr>
              </a:solidFill>
            </a:endParaRPr>
          </a:p>
        </p:txBody>
      </p:sp>
      <p:sp>
        <p:nvSpPr>
          <p:cNvPr id="5" name="Date Placeholder 4">
            <a:extLst>
              <a:ext uri="{FF2B5EF4-FFF2-40B4-BE49-F238E27FC236}">
                <a16:creationId xmlns:a16="http://schemas.microsoft.com/office/drawing/2014/main" id="{48612A3C-F343-47F2-8FE4-4FBC961C830B}"/>
              </a:ext>
            </a:extLst>
          </p:cNvPr>
          <p:cNvSpPr>
            <a:spLocks noGrp="1"/>
          </p:cNvSpPr>
          <p:nvPr>
            <p:ph type="dt" sz="half" idx="10"/>
          </p:nvPr>
        </p:nvSpPr>
        <p:spPr/>
        <p:txBody>
          <a:bodyPr/>
          <a:lstStyle/>
          <a:p>
            <a:fld id="{2886EB9F-620D-4745-B0DC-239369A89773}" type="datetime1">
              <a:rPr lang="en-US" smtClean="0"/>
              <a:t>8/5/2025</a:t>
            </a:fld>
            <a:endParaRPr lang="en-US" dirty="0"/>
          </a:p>
        </p:txBody>
      </p:sp>
      <p:sp>
        <p:nvSpPr>
          <p:cNvPr id="6" name="Slide Number Placeholder 5">
            <a:extLst>
              <a:ext uri="{FF2B5EF4-FFF2-40B4-BE49-F238E27FC236}">
                <a16:creationId xmlns:a16="http://schemas.microsoft.com/office/drawing/2014/main" id="{4C88820F-2FBB-434C-8580-95333F7D7A7D}"/>
              </a:ext>
            </a:extLst>
          </p:cNvPr>
          <p:cNvSpPr>
            <a:spLocks noGrp="1"/>
          </p:cNvSpPr>
          <p:nvPr>
            <p:ph type="sldNum" sz="quarter" idx="12"/>
          </p:nvPr>
        </p:nvSpPr>
        <p:spPr/>
        <p:txBody>
          <a:bodyPr/>
          <a:lstStyle/>
          <a:p>
            <a:fld id="{680C5762-CF65-4775-9966-A58D40CC61B9}" type="slidenum">
              <a:rPr lang="en-US" smtClean="0"/>
              <a:t>6</a:t>
            </a:fld>
            <a:endParaRPr lang="en-US" dirty="0"/>
          </a:p>
        </p:txBody>
      </p:sp>
    </p:spTree>
    <p:extLst>
      <p:ext uri="{BB962C8B-B14F-4D97-AF65-F5344CB8AC3E}">
        <p14:creationId xmlns:p14="http://schemas.microsoft.com/office/powerpoint/2010/main" val="7084001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C01CC2-7A5B-D588-C266-51CF786E3C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7B4679-A298-65AA-EEEA-5E608D461663}"/>
              </a:ext>
            </a:extLst>
          </p:cNvPr>
          <p:cNvSpPr>
            <a:spLocks noGrp="1"/>
          </p:cNvSpPr>
          <p:nvPr>
            <p:ph type="title"/>
          </p:nvPr>
        </p:nvSpPr>
        <p:spPr/>
        <p:txBody>
          <a:bodyPr/>
          <a:lstStyle/>
          <a:p>
            <a:r>
              <a:rPr lang="en-US" dirty="0"/>
              <a:t>PDE’s Roles in Home Education Programs</a:t>
            </a:r>
          </a:p>
        </p:txBody>
      </p:sp>
      <p:sp>
        <p:nvSpPr>
          <p:cNvPr id="7" name="Content Placeholder 6">
            <a:extLst>
              <a:ext uri="{FF2B5EF4-FFF2-40B4-BE49-F238E27FC236}">
                <a16:creationId xmlns:a16="http://schemas.microsoft.com/office/drawing/2014/main" id="{CF539533-87D2-053B-7C1F-051C6E2A84B2}"/>
              </a:ext>
            </a:extLst>
          </p:cNvPr>
          <p:cNvSpPr>
            <a:spLocks noGrp="1"/>
          </p:cNvSpPr>
          <p:nvPr>
            <p:ph idx="1"/>
          </p:nvPr>
        </p:nvSpPr>
        <p:spPr/>
        <p:txBody>
          <a:bodyPr>
            <a:normAutofit fontScale="25000" lnSpcReduction="20000"/>
          </a:bodyPr>
          <a:lstStyle/>
          <a:p>
            <a:pPr>
              <a:lnSpc>
                <a:spcPct val="120000"/>
              </a:lnSpc>
            </a:pPr>
            <a:r>
              <a:rPr lang="en-US" sz="8000" dirty="0"/>
              <a:t>PA is a local control State, meaning that the School Boards or governing bodies, can and do make policies within the framework of the law. </a:t>
            </a:r>
          </a:p>
          <a:p>
            <a:pPr marL="0" indent="0">
              <a:lnSpc>
                <a:spcPct val="120000"/>
              </a:lnSpc>
              <a:buNone/>
            </a:pPr>
            <a:r>
              <a:rPr lang="en-US" sz="8000" dirty="0"/>
              <a:t> </a:t>
            </a:r>
          </a:p>
          <a:p>
            <a:pPr>
              <a:lnSpc>
                <a:spcPct val="120000"/>
              </a:lnSpc>
            </a:pPr>
            <a:r>
              <a:rPr lang="en-US" sz="8000" dirty="0"/>
              <a:t>PDE provides guidance and resources to districts, home school organizations, and families.</a:t>
            </a:r>
          </a:p>
          <a:p>
            <a:pPr>
              <a:lnSpc>
                <a:spcPct val="120000"/>
              </a:lnSpc>
            </a:pPr>
            <a:endParaRPr lang="en-US" sz="8000" dirty="0"/>
          </a:p>
          <a:p>
            <a:pPr>
              <a:lnSpc>
                <a:spcPct val="120000"/>
              </a:lnSpc>
            </a:pPr>
            <a:r>
              <a:rPr lang="en-US" sz="8000" dirty="0"/>
              <a:t>PDE does not receive nor maintain any home school student records.  Record keeping is the responsibility of the Home School Supervisor, the School District of Residence according to its record retention policies, </a:t>
            </a:r>
            <a:r>
              <a:rPr lang="en-US" sz="8000"/>
              <a:t>or home </a:t>
            </a:r>
            <a:r>
              <a:rPr lang="en-US" sz="8000" dirty="0"/>
              <a:t>school organizations.</a:t>
            </a:r>
          </a:p>
          <a:p>
            <a:pPr marL="0" indent="0">
              <a:lnSpc>
                <a:spcPct val="120000"/>
              </a:lnSpc>
              <a:buNone/>
            </a:pPr>
            <a:endParaRPr lang="en-US" sz="8000" u="sng" dirty="0">
              <a:solidFill>
                <a:schemeClr val="accent1">
                  <a:lumMod val="75000"/>
                </a:schemeClr>
              </a:solidFill>
            </a:endParaRPr>
          </a:p>
          <a:p>
            <a:pPr marL="0" indent="0">
              <a:lnSpc>
                <a:spcPct val="120000"/>
              </a:lnSpc>
              <a:buNone/>
            </a:pPr>
            <a:r>
              <a:rPr lang="en-US" sz="5600" dirty="0"/>
              <a:t>	</a:t>
            </a:r>
          </a:p>
          <a:p>
            <a:pPr marL="0" indent="0">
              <a:lnSpc>
                <a:spcPct val="120000"/>
              </a:lnSpc>
              <a:buNone/>
            </a:pPr>
            <a:endParaRPr lang="en-US" sz="4800" dirty="0"/>
          </a:p>
          <a:p>
            <a:pPr marL="0" indent="0">
              <a:lnSpc>
                <a:spcPct val="120000"/>
              </a:lnSpc>
              <a:buNone/>
            </a:pPr>
            <a:endParaRPr lang="en-US" sz="3200" dirty="0"/>
          </a:p>
          <a:p>
            <a:pPr marL="0" indent="0">
              <a:lnSpc>
                <a:spcPct val="120000"/>
              </a:lnSpc>
              <a:buNone/>
            </a:pPr>
            <a:endParaRPr lang="en-US" sz="3200" u="sng" dirty="0">
              <a:solidFill>
                <a:schemeClr val="accent1">
                  <a:lumMod val="75000"/>
                </a:schemeClr>
              </a:solidFill>
            </a:endParaRPr>
          </a:p>
          <a:p>
            <a:pPr marL="0" indent="0">
              <a:lnSpc>
                <a:spcPct val="120000"/>
              </a:lnSpc>
              <a:buNone/>
            </a:pPr>
            <a:endParaRPr lang="en-US" sz="3200" u="sng" dirty="0">
              <a:solidFill>
                <a:schemeClr val="accent1">
                  <a:lumMod val="75000"/>
                </a:schemeClr>
              </a:solidFill>
            </a:endParaRPr>
          </a:p>
          <a:p>
            <a:pPr marL="0" indent="0">
              <a:lnSpc>
                <a:spcPct val="120000"/>
              </a:lnSpc>
              <a:buNone/>
            </a:pPr>
            <a:br>
              <a:rPr lang="en-US" sz="3200" u="sng" dirty="0">
                <a:solidFill>
                  <a:schemeClr val="accent1">
                    <a:lumMod val="75000"/>
                  </a:schemeClr>
                </a:solidFill>
                <a:hlinkClick r:id="rId2">
                  <a:extLst>
                    <a:ext uri="{A12FA001-AC4F-418D-AE19-62706E023703}">
                      <ahyp:hlinkClr xmlns:ahyp="http://schemas.microsoft.com/office/drawing/2018/hyperlinkcolor" val="tx"/>
                    </a:ext>
                  </a:extLst>
                </a:hlinkClick>
              </a:rPr>
            </a:br>
            <a:endParaRPr lang="en-US" sz="3200" u="sng" dirty="0">
              <a:solidFill>
                <a:schemeClr val="accent1">
                  <a:lumMod val="75000"/>
                </a:schemeClr>
              </a:solidFill>
            </a:endParaRPr>
          </a:p>
        </p:txBody>
      </p:sp>
      <p:sp>
        <p:nvSpPr>
          <p:cNvPr id="5" name="Date Placeholder 4">
            <a:extLst>
              <a:ext uri="{FF2B5EF4-FFF2-40B4-BE49-F238E27FC236}">
                <a16:creationId xmlns:a16="http://schemas.microsoft.com/office/drawing/2014/main" id="{7EAAF89C-4668-8C89-7A97-0FB2AF208C37}"/>
              </a:ext>
            </a:extLst>
          </p:cNvPr>
          <p:cNvSpPr>
            <a:spLocks noGrp="1"/>
          </p:cNvSpPr>
          <p:nvPr>
            <p:ph type="dt" sz="half" idx="10"/>
          </p:nvPr>
        </p:nvSpPr>
        <p:spPr/>
        <p:txBody>
          <a:bodyPr/>
          <a:lstStyle/>
          <a:p>
            <a:fld id="{2886EB9F-620D-4745-B0DC-239369A89773}" type="datetime1">
              <a:rPr lang="en-US" smtClean="0"/>
              <a:t>8/5/2025</a:t>
            </a:fld>
            <a:endParaRPr lang="en-US" dirty="0"/>
          </a:p>
        </p:txBody>
      </p:sp>
      <p:sp>
        <p:nvSpPr>
          <p:cNvPr id="6" name="Slide Number Placeholder 5">
            <a:extLst>
              <a:ext uri="{FF2B5EF4-FFF2-40B4-BE49-F238E27FC236}">
                <a16:creationId xmlns:a16="http://schemas.microsoft.com/office/drawing/2014/main" id="{F924A992-303A-7AC6-8DD4-6C4DE94C61BD}"/>
              </a:ext>
            </a:extLst>
          </p:cNvPr>
          <p:cNvSpPr>
            <a:spLocks noGrp="1"/>
          </p:cNvSpPr>
          <p:nvPr>
            <p:ph type="sldNum" sz="quarter" idx="12"/>
          </p:nvPr>
        </p:nvSpPr>
        <p:spPr/>
        <p:txBody>
          <a:bodyPr/>
          <a:lstStyle/>
          <a:p>
            <a:fld id="{680C5762-CF65-4775-9966-A58D40CC61B9}" type="slidenum">
              <a:rPr lang="en-US" smtClean="0"/>
              <a:t>7</a:t>
            </a:fld>
            <a:endParaRPr lang="en-US" dirty="0"/>
          </a:p>
        </p:txBody>
      </p:sp>
    </p:spTree>
    <p:extLst>
      <p:ext uri="{BB962C8B-B14F-4D97-AF65-F5344CB8AC3E}">
        <p14:creationId xmlns:p14="http://schemas.microsoft.com/office/powerpoint/2010/main" val="12596179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and Private Tutoring</a:t>
            </a:r>
          </a:p>
        </p:txBody>
      </p:sp>
      <p:sp>
        <p:nvSpPr>
          <p:cNvPr id="3" name="Content Placeholder 2"/>
          <p:cNvSpPr>
            <a:spLocks noGrp="1"/>
          </p:cNvSpPr>
          <p:nvPr>
            <p:ph idx="1"/>
          </p:nvPr>
        </p:nvSpPr>
        <p:spPr>
          <a:xfrm>
            <a:off x="304800" y="1600200"/>
            <a:ext cx="8610600" cy="4525963"/>
          </a:xfrm>
        </p:spPr>
        <p:txBody>
          <a:bodyPr>
            <a:normAutofit/>
          </a:bodyPr>
          <a:lstStyle/>
          <a:p>
            <a:pPr marL="0" indent="0">
              <a:buNone/>
            </a:pPr>
            <a:endParaRPr lang="en-US" sz="2800" b="1" u="sng" dirty="0"/>
          </a:p>
          <a:p>
            <a:pPr marL="0" indent="0">
              <a:buNone/>
            </a:pPr>
            <a:endParaRPr lang="en-US" sz="1100" b="1" dirty="0"/>
          </a:p>
          <a:p>
            <a:pPr marL="400050" lvl="1" indent="0">
              <a:buNone/>
            </a:pPr>
            <a:r>
              <a:rPr lang="en-US" i="1" dirty="0"/>
              <a:t>The decision to have a home education program (</a:t>
            </a:r>
            <a:r>
              <a:rPr lang="en-US" i="1" u="sng" dirty="0">
                <a:hlinkClick r:id="rId3"/>
              </a:rPr>
              <a:t>22 Pa. Code § 11.31a</a:t>
            </a:r>
            <a:r>
              <a:rPr lang="en-US" i="1" dirty="0"/>
              <a:t>) or a private tutoring program (</a:t>
            </a:r>
            <a:r>
              <a:rPr lang="en-US" i="1" u="sng" dirty="0">
                <a:hlinkClick r:id="rId3"/>
              </a:rPr>
              <a:t>22 Pa. Code § 11.31(b)(1)</a:t>
            </a:r>
            <a:r>
              <a:rPr lang="en-US" i="1" dirty="0"/>
              <a:t>) is a right; school district approval is not needed to commence either program, however the required documentation must be submitted.</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8</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8/5/2025</a:t>
            </a:fld>
            <a:endParaRPr lang="en-US" dirty="0"/>
          </a:p>
        </p:txBody>
      </p:sp>
    </p:spTree>
    <p:extLst>
      <p:ext uri="{BB962C8B-B14F-4D97-AF65-F5344CB8AC3E}">
        <p14:creationId xmlns:p14="http://schemas.microsoft.com/office/powerpoint/2010/main" val="3398152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AC152-878E-400B-A209-70B9290CDEB6}"/>
              </a:ext>
            </a:extLst>
          </p:cNvPr>
          <p:cNvSpPr>
            <a:spLocks noGrp="1"/>
          </p:cNvSpPr>
          <p:nvPr>
            <p:ph type="title"/>
          </p:nvPr>
        </p:nvSpPr>
        <p:spPr/>
        <p:txBody>
          <a:bodyPr/>
          <a:lstStyle/>
          <a:p>
            <a:r>
              <a:rPr lang="en-US" dirty="0"/>
              <a:t>Home Schooling v. Private Tutoring</a:t>
            </a:r>
          </a:p>
        </p:txBody>
      </p:sp>
      <p:sp>
        <p:nvSpPr>
          <p:cNvPr id="6" name="Text Placeholder 5">
            <a:extLst>
              <a:ext uri="{FF2B5EF4-FFF2-40B4-BE49-F238E27FC236}">
                <a16:creationId xmlns:a16="http://schemas.microsoft.com/office/drawing/2014/main" id="{279FB07E-2183-48C4-891E-95C8BBEC8C84}"/>
              </a:ext>
            </a:extLst>
          </p:cNvPr>
          <p:cNvSpPr>
            <a:spLocks noGrp="1"/>
          </p:cNvSpPr>
          <p:nvPr>
            <p:ph type="body" idx="1"/>
          </p:nvPr>
        </p:nvSpPr>
        <p:spPr/>
        <p:txBody>
          <a:bodyPr/>
          <a:lstStyle/>
          <a:p>
            <a:r>
              <a:rPr lang="en-US" dirty="0"/>
              <a:t>Home Schooling</a:t>
            </a:r>
          </a:p>
        </p:txBody>
      </p:sp>
      <p:sp>
        <p:nvSpPr>
          <p:cNvPr id="7" name="Content Placeholder 6">
            <a:extLst>
              <a:ext uri="{FF2B5EF4-FFF2-40B4-BE49-F238E27FC236}">
                <a16:creationId xmlns:a16="http://schemas.microsoft.com/office/drawing/2014/main" id="{AEF06437-4A04-42A3-811A-0893EB1210A7}"/>
              </a:ext>
            </a:extLst>
          </p:cNvPr>
          <p:cNvSpPr>
            <a:spLocks noGrp="1"/>
          </p:cNvSpPr>
          <p:nvPr>
            <p:ph sz="half" idx="2"/>
          </p:nvPr>
        </p:nvSpPr>
        <p:spPr/>
        <p:txBody>
          <a:bodyPr>
            <a:normAutofit fontScale="85000" lnSpcReduction="20000"/>
          </a:bodyPr>
          <a:lstStyle/>
          <a:p>
            <a:r>
              <a:rPr lang="en-US" dirty="0"/>
              <a:t>Notarized affidavit or unsworn declaration and other documents required</a:t>
            </a:r>
          </a:p>
          <a:p>
            <a:r>
              <a:rPr lang="en-US" dirty="0"/>
              <a:t>Evaluation required</a:t>
            </a:r>
          </a:p>
          <a:p>
            <a:r>
              <a:rPr lang="en-US" dirty="0"/>
              <a:t>State-recognized diploma available</a:t>
            </a:r>
          </a:p>
          <a:p>
            <a:r>
              <a:rPr lang="en-US" dirty="0"/>
              <a:t>Right to borrow textbooks and other curricular materials</a:t>
            </a:r>
          </a:p>
          <a:p>
            <a:r>
              <a:rPr lang="en-US" dirty="0"/>
              <a:t>Right to participate in extracurricular activities</a:t>
            </a:r>
          </a:p>
          <a:p>
            <a:r>
              <a:rPr lang="en-US" dirty="0"/>
              <a:t>Dual enrollment possible</a:t>
            </a:r>
          </a:p>
          <a:p>
            <a:r>
              <a:rPr lang="en-US" dirty="0"/>
              <a:t>Home school supervisor needs a high school diploma or its equivalent</a:t>
            </a:r>
          </a:p>
        </p:txBody>
      </p:sp>
      <p:sp>
        <p:nvSpPr>
          <p:cNvPr id="8" name="Text Placeholder 7">
            <a:extLst>
              <a:ext uri="{FF2B5EF4-FFF2-40B4-BE49-F238E27FC236}">
                <a16:creationId xmlns:a16="http://schemas.microsoft.com/office/drawing/2014/main" id="{077A04DB-5CE5-4705-81EC-87E11262A431}"/>
              </a:ext>
            </a:extLst>
          </p:cNvPr>
          <p:cNvSpPr>
            <a:spLocks noGrp="1"/>
          </p:cNvSpPr>
          <p:nvPr>
            <p:ph type="body" sz="quarter" idx="3"/>
          </p:nvPr>
        </p:nvSpPr>
        <p:spPr/>
        <p:txBody>
          <a:bodyPr/>
          <a:lstStyle/>
          <a:p>
            <a:r>
              <a:rPr lang="en-US" dirty="0"/>
              <a:t>Private Tutoring</a:t>
            </a:r>
          </a:p>
        </p:txBody>
      </p:sp>
      <p:sp>
        <p:nvSpPr>
          <p:cNvPr id="9" name="Content Placeholder 8">
            <a:extLst>
              <a:ext uri="{FF2B5EF4-FFF2-40B4-BE49-F238E27FC236}">
                <a16:creationId xmlns:a16="http://schemas.microsoft.com/office/drawing/2014/main" id="{63FBA1E0-C0FF-473E-A36B-2D19E60CDA0A}"/>
              </a:ext>
            </a:extLst>
          </p:cNvPr>
          <p:cNvSpPr>
            <a:spLocks noGrp="1"/>
          </p:cNvSpPr>
          <p:nvPr>
            <p:ph sz="quarter" idx="4"/>
          </p:nvPr>
        </p:nvSpPr>
        <p:spPr/>
        <p:txBody>
          <a:bodyPr>
            <a:normAutofit fontScale="85000" lnSpcReduction="20000"/>
          </a:bodyPr>
          <a:lstStyle/>
          <a:p>
            <a:r>
              <a:rPr lang="en-US" dirty="0"/>
              <a:t>In place of affidavit, reporting by tutor and assurances by parent that the laws are being met </a:t>
            </a:r>
          </a:p>
          <a:p>
            <a:r>
              <a:rPr lang="en-US" dirty="0"/>
              <a:t>No evaluation required</a:t>
            </a:r>
          </a:p>
          <a:p>
            <a:r>
              <a:rPr lang="en-US" dirty="0"/>
              <a:t>No direct route to a state recognized diploma</a:t>
            </a:r>
          </a:p>
          <a:p>
            <a:r>
              <a:rPr lang="en-US" dirty="0"/>
              <a:t>Dual enrollment possible at the discretion of the school district</a:t>
            </a:r>
          </a:p>
          <a:p>
            <a:r>
              <a:rPr lang="en-US" dirty="0"/>
              <a:t>Private tutor must be a PA certified teacher and have acceptable FBI background clearances</a:t>
            </a:r>
          </a:p>
          <a:p>
            <a:pPr marL="0" indent="0">
              <a:buNone/>
            </a:pPr>
            <a:endParaRPr lang="en-US" dirty="0"/>
          </a:p>
        </p:txBody>
      </p:sp>
      <p:sp>
        <p:nvSpPr>
          <p:cNvPr id="4" name="Date Placeholder 3">
            <a:extLst>
              <a:ext uri="{FF2B5EF4-FFF2-40B4-BE49-F238E27FC236}">
                <a16:creationId xmlns:a16="http://schemas.microsoft.com/office/drawing/2014/main" id="{FA690570-FE54-4C85-8C16-21B46253AA58}"/>
              </a:ext>
            </a:extLst>
          </p:cNvPr>
          <p:cNvSpPr>
            <a:spLocks noGrp="1"/>
          </p:cNvSpPr>
          <p:nvPr>
            <p:ph type="dt" sz="half" idx="10"/>
          </p:nvPr>
        </p:nvSpPr>
        <p:spPr/>
        <p:txBody>
          <a:bodyPr/>
          <a:lstStyle/>
          <a:p>
            <a:fld id="{ED0CF1AE-9D07-4FAF-9EEC-B15CCCFC2843}" type="datetime1">
              <a:rPr lang="en-US" smtClean="0"/>
              <a:t>8/5/2025</a:t>
            </a:fld>
            <a:endParaRPr lang="en-US" dirty="0"/>
          </a:p>
        </p:txBody>
      </p:sp>
      <p:sp>
        <p:nvSpPr>
          <p:cNvPr id="5" name="Slide Number Placeholder 4">
            <a:extLst>
              <a:ext uri="{FF2B5EF4-FFF2-40B4-BE49-F238E27FC236}">
                <a16:creationId xmlns:a16="http://schemas.microsoft.com/office/drawing/2014/main" id="{3847B2AC-2E28-4E91-AC70-23BAA208DF9F}"/>
              </a:ext>
            </a:extLst>
          </p:cNvPr>
          <p:cNvSpPr>
            <a:spLocks noGrp="1"/>
          </p:cNvSpPr>
          <p:nvPr>
            <p:ph type="sldNum" sz="quarter" idx="12"/>
          </p:nvPr>
        </p:nvSpPr>
        <p:spPr/>
        <p:txBody>
          <a:bodyPr/>
          <a:lstStyle/>
          <a:p>
            <a:fld id="{680C5762-CF65-4775-9966-A58D40CC61B9}" type="slidenum">
              <a:rPr lang="en-US" smtClean="0"/>
              <a:t>9</a:t>
            </a:fld>
            <a:endParaRPr lang="en-US" dirty="0"/>
          </a:p>
        </p:txBody>
      </p:sp>
    </p:spTree>
    <p:extLst>
      <p:ext uri="{BB962C8B-B14F-4D97-AF65-F5344CB8AC3E}">
        <p14:creationId xmlns:p14="http://schemas.microsoft.com/office/powerpoint/2010/main" val="364584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DE PowerPoint Template - ADA Accessible  -  version 1.0: 7/21/23 10:12 AM  -  Read-Only" id="{B60E4BA7-3D23-914F-9F78-57D86BC0AAA8}" vid="{7552D814-C380-D742-A299-4A10415536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E8732BA1DA0FD429E90BF33985FD1A9" ma:contentTypeVersion="4" ma:contentTypeDescription="Create a new document." ma:contentTypeScope="" ma:versionID="9e936c4ce2f3d32b713e0021b1977f26">
  <xsd:schema xmlns:xsd="http://www.w3.org/2001/XMLSchema" xmlns:xs="http://www.w3.org/2001/XMLSchema" xmlns:p="http://schemas.microsoft.com/office/2006/metadata/properties" xmlns:ns2="a4d6b4e1-a671-4dd6-b6f1-ff96368bd6b7" targetNamespace="http://schemas.microsoft.com/office/2006/metadata/properties" ma:root="true" ma:fieldsID="953601f88537edf52b67e06d35aa3275" ns2:_="">
    <xsd:import namespace="a4d6b4e1-a671-4dd6-b6f1-ff96368bd6b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d6b4e1-a671-4dd6-b6f1-ff96368bd6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2A4EA4-2FD6-46CD-858F-1ABF09EFBD7C}">
  <ds:schemaRefs>
    <ds:schemaRef ds:uri="http://schemas.microsoft.com/sharepoint/v3/contenttype/forms"/>
  </ds:schemaRefs>
</ds:datastoreItem>
</file>

<file path=customXml/itemProps2.xml><?xml version="1.0" encoding="utf-8"?>
<ds:datastoreItem xmlns:ds="http://schemas.openxmlformats.org/officeDocument/2006/customXml" ds:itemID="{B57AC5CC-108F-40D2-BB57-DC3FE849D0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d6b4e1-a671-4dd6-b6f1-ff96368bd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45E959-B139-4928-B6C0-4290FBE61FC4}">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a4d6b4e1-a671-4dd6-b6f1-ff96368bd6b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484</TotalTime>
  <Words>3930</Words>
  <Application>Microsoft Office PowerPoint</Application>
  <PresentationFormat>On-screen Show (4:3)</PresentationFormat>
  <Paragraphs>530</Paragraphs>
  <Slides>39</Slides>
  <Notes>35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Wingdings</vt:lpstr>
      <vt:lpstr>Office Theme</vt:lpstr>
      <vt:lpstr>The Latest News on  Home Schooling in PA</vt:lpstr>
      <vt:lpstr>Discussion Topics</vt:lpstr>
      <vt:lpstr>Discussion Topics</vt:lpstr>
      <vt:lpstr>School Services Office (SSO)</vt:lpstr>
      <vt:lpstr>The School Services Office Addresses: </vt:lpstr>
      <vt:lpstr>School Services Office Contacts</vt:lpstr>
      <vt:lpstr>PDE’s Roles in Home Education Programs</vt:lpstr>
      <vt:lpstr>Home Education and Private Tutoring</vt:lpstr>
      <vt:lpstr>Home Schooling v. Private Tutoring</vt:lpstr>
      <vt:lpstr>Home School Enrollment – Ages 5-21</vt:lpstr>
      <vt:lpstr>Home School Students – By Age </vt:lpstr>
      <vt:lpstr>Top PA Home School Student Counties </vt:lpstr>
      <vt:lpstr>Privately Tutored Enrollment – Age 5-21 </vt:lpstr>
      <vt:lpstr>School Sponsored Cyber Programs </vt:lpstr>
      <vt:lpstr>Home Education and Private Tutoring</vt:lpstr>
      <vt:lpstr>Home Education Documents - Beginning</vt:lpstr>
      <vt:lpstr>Home Education Documents - Beginning</vt:lpstr>
      <vt:lpstr>Home Education Documents</vt:lpstr>
      <vt:lpstr>Home Education Documents</vt:lpstr>
      <vt:lpstr>Home Education Documents</vt:lpstr>
      <vt:lpstr>Special Education Services</vt:lpstr>
      <vt:lpstr>Home Education Documents - Beginning</vt:lpstr>
      <vt:lpstr>Umbrella Schools</vt:lpstr>
      <vt:lpstr>Umbrella Schools – Documentation</vt:lpstr>
      <vt:lpstr>Home Education Documents – Year End</vt:lpstr>
      <vt:lpstr>Assessments/Nationally Normed Tests</vt:lpstr>
      <vt:lpstr>Assessments/Nationally Normed Tests</vt:lpstr>
      <vt:lpstr>Academic Courses and CTE programs</vt:lpstr>
      <vt:lpstr>Academic Courses and CTE Programs</vt:lpstr>
      <vt:lpstr>Academic Courses and CTE programs</vt:lpstr>
      <vt:lpstr>Home Schoolers Enrolled in Districts</vt:lpstr>
      <vt:lpstr>Home Schoolers in Classes, Courses, and CTE Programs</vt:lpstr>
      <vt:lpstr>Home School Graduation Process</vt:lpstr>
      <vt:lpstr>Home Education Diplomas</vt:lpstr>
      <vt:lpstr>Home Education Diplomas</vt:lpstr>
      <vt:lpstr>Senior Year Events</vt:lpstr>
      <vt:lpstr>Resources</vt:lpstr>
      <vt:lpstr>Questions? </vt:lpstr>
      <vt:lpstr>Contact/Mission</vt:lpstr>
    </vt:vector>
  </TitlesOfParts>
  <Company>PA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pdeadmin</dc:creator>
  <cp:lastModifiedBy>Dubbs, Thomas</cp:lastModifiedBy>
  <cp:revision>12</cp:revision>
  <cp:lastPrinted>2025-06-09T15:39:33Z</cp:lastPrinted>
  <dcterms:created xsi:type="dcterms:W3CDTF">2017-02-01T18:23:33Z</dcterms:created>
  <dcterms:modified xsi:type="dcterms:W3CDTF">2025-08-05T14:35:41Z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33500</vt:r8>
  </property>
  <property fmtid="{D5CDD505-2E9C-101B-9397-08002B2CF9AE}" pid="3" name="_dlc_policyId">
    <vt:lpwstr>/InsidePDE/Documents</vt:lpwstr>
  </property>
  <property fmtid="{D5CDD505-2E9C-101B-9397-08002B2CF9AE}" pid="4" name="xd_ProgID">
    <vt:lpwstr/>
  </property>
  <property fmtid="{D5CDD505-2E9C-101B-9397-08002B2CF9AE}" pid="5" name="_CopySource">
    <vt:lpwstr>https://collab.pde.pa.gov/InsidePDE/Documents/Getting My Job Done/Accessibility/PDE PowerPoint Template - ADA Accessible.pptx</vt:lpwstr>
  </property>
  <property fmtid="{D5CDD505-2E9C-101B-9397-08002B2CF9AE}" pid="6" name="ContentTypeId">
    <vt:lpwstr>0x0101007E8732BA1DA0FD429E90BF33985FD1A9</vt:lpwstr>
  </property>
  <property fmtid="{D5CDD505-2E9C-101B-9397-08002B2CF9AE}" pid="7" name="ItemRetentionFormula">
    <vt:lpwstr>&lt;formula id="Microsoft.Office.RecordsManagement.PolicyFeatures.Expiration.Formula.BuiltIn"&gt;&lt;number&gt;1&lt;/number&gt;&lt;property&gt;Post_x005f_x0020_End_x005f_x0020_Date&lt;/property&gt;&lt;propertyId&gt;00000000-0000-0000-0000-000000000000&lt;/propertyId&gt;&lt;period&gt;days&lt;/period&gt;&lt;/formula&gt;</vt:lpwstr>
  </property>
  <property fmtid="{D5CDD505-2E9C-101B-9397-08002B2CF9AE}" pid="8" name="TemplateUrl">
    <vt:lpwstr/>
  </property>
</Properties>
</file>