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modernComment_16B_99ED4044.xml" ContentType="application/vnd.ms-powerpoint.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6" r:id="rId5"/>
    <p:sldId id="331" r:id="rId6"/>
    <p:sldId id="328" r:id="rId7"/>
    <p:sldId id="259" r:id="rId8"/>
    <p:sldId id="330" r:id="rId9"/>
    <p:sldId id="257" r:id="rId10"/>
    <p:sldId id="349" r:id="rId11"/>
    <p:sldId id="262" r:id="rId12"/>
    <p:sldId id="344" r:id="rId13"/>
    <p:sldId id="266" r:id="rId14"/>
    <p:sldId id="345" r:id="rId15"/>
    <p:sldId id="346" r:id="rId16"/>
    <p:sldId id="327" r:id="rId17"/>
    <p:sldId id="261" r:id="rId18"/>
    <p:sldId id="350" r:id="rId19"/>
    <p:sldId id="316" r:id="rId20"/>
    <p:sldId id="340" r:id="rId21"/>
    <p:sldId id="356" r:id="rId22"/>
    <p:sldId id="360" r:id="rId23"/>
    <p:sldId id="335" r:id="rId24"/>
    <p:sldId id="358" r:id="rId25"/>
    <p:sldId id="359" r:id="rId26"/>
    <p:sldId id="323" r:id="rId27"/>
    <p:sldId id="290" r:id="rId28"/>
    <p:sldId id="362" r:id="rId29"/>
    <p:sldId id="289" r:id="rId30"/>
    <p:sldId id="363" r:id="rId31"/>
    <p:sldId id="273" r:id="rId32"/>
    <p:sldId id="312" r:id="rId33"/>
    <p:sldId id="258"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286A18-FF0E-E5BE-1F83-7FCB5791728E}" name="Dubbs, Thomas" initials="TD" userId="S::tdubbs@pa.gov::1fb5a820-ca86-44af-88cb-bfa40c67f620" providerId="AD"/>
  <p188:author id="{4A9D9245-072C-7675-24AF-7445AEC26B4A}" name="Kane, Julie" initials="KJ" userId="S::jukane@pa.gov::74bfac7e-9d2f-4006-979c-6657e4837f9d" providerId="AD"/>
  <p188:author id="{9CDE0874-A3F3-12C5-4A98-E07DB8C54320}" name="Snyder, Samantha (PDE)" initials="SS" userId="S::samsnyder@pa.gov::8fdf863e-e7fa-4929-bdec-2fe31272599c" providerId="AD"/>
  <p188:author id="{757331E3-F8BC-2757-E4C2-B9B0EEAC3C01}" name="Smith, Casey" initials="SC" userId="S::casesmith@pa.gov::d6575a36-4f85-4c43-9702-530081c18c9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ubbs, Thomas" initials="DT" lastIdx="1" clrIdx="0">
    <p:extLst>
      <p:ext uri="{19B8F6BF-5375-455C-9EA6-DF929625EA0E}">
        <p15:presenceInfo xmlns:p15="http://schemas.microsoft.com/office/powerpoint/2012/main" userId="Dubbs, Thomas" providerId="None"/>
      </p:ext>
    </p:extLst>
  </p:cmAuthor>
  <p:cmAuthor id="2" name="Garland, Jill" initials="GJ" lastIdx="2" clrIdx="1">
    <p:extLst>
      <p:ext uri="{19B8F6BF-5375-455C-9EA6-DF929625EA0E}">
        <p15:presenceInfo xmlns:p15="http://schemas.microsoft.com/office/powerpoint/2012/main" userId="S::jigarland@pa.gov::833c7423-2fe2-435b-8835-1292e9164df7" providerId="AD"/>
      </p:ext>
    </p:extLst>
  </p:cmAuthor>
  <p:cmAuthor id="3" name="Strick, Janine" initials="SJ" lastIdx="2" clrIdx="2">
    <p:extLst>
      <p:ext uri="{19B8F6BF-5375-455C-9EA6-DF929625EA0E}">
        <p15:presenceInfo xmlns:p15="http://schemas.microsoft.com/office/powerpoint/2012/main" userId="S::jstrick@pa.gov::0eee0224-0cf8-4483-a2f3-8c5825fb61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89573" autoAdjust="0"/>
  </p:normalViewPr>
  <p:slideViewPr>
    <p:cSldViewPr>
      <p:cViewPr varScale="1">
        <p:scale>
          <a:sx n="77" d="100"/>
          <a:sy n="77" d="100"/>
        </p:scale>
        <p:origin x="1930" y="58"/>
      </p:cViewPr>
      <p:guideLst>
        <p:guide orient="horz" pos="2160"/>
        <p:guide pos="2880"/>
      </p:guideLst>
    </p:cSldViewPr>
  </p:slideViewPr>
  <p:outlineViewPr>
    <p:cViewPr>
      <p:scale>
        <a:sx n="33" d="100"/>
        <a:sy n="33" d="100"/>
      </p:scale>
      <p:origin x="0" y="-19142"/>
    </p:cViewPr>
  </p:outlineViewPr>
  <p:notesTextViewPr>
    <p:cViewPr>
      <p:scale>
        <a:sx n="1" d="1"/>
        <a:sy n="1" d="1"/>
      </p:scale>
      <p:origin x="0" y="0"/>
    </p:cViewPr>
  </p:notesTextViewPr>
  <p:sorterViewPr>
    <p:cViewPr varScale="1">
      <p:scale>
        <a:sx n="100" d="100"/>
        <a:sy n="100" d="100"/>
      </p:scale>
      <p:origin x="0" y="-4680"/>
    </p:cViewPr>
  </p:sorterViewPr>
  <p:notesViewPr>
    <p:cSldViewPr>
      <p:cViewPr varScale="1">
        <p:scale>
          <a:sx n="95" d="100"/>
          <a:sy n="95" d="100"/>
        </p:scale>
        <p:origin x="361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bbs, Thomas" userId="1fb5a820-ca86-44af-88cb-bfa40c67f620" providerId="ADAL" clId="{B24DFECB-E4CB-4A83-8487-AEDB6B21B0D9}"/>
    <pc:docChg chg="custSel modSld sldOrd">
      <pc:chgData name="Dubbs, Thomas" userId="1fb5a820-ca86-44af-88cb-bfa40c67f620" providerId="ADAL" clId="{B24DFECB-E4CB-4A83-8487-AEDB6B21B0D9}" dt="2024-06-28T19:59:10.246" v="977" actId="20577"/>
      <pc:docMkLst>
        <pc:docMk/>
      </pc:docMkLst>
      <pc:sldChg chg="modSp mod">
        <pc:chgData name="Dubbs, Thomas" userId="1fb5a820-ca86-44af-88cb-bfa40c67f620" providerId="ADAL" clId="{B24DFECB-E4CB-4A83-8487-AEDB6B21B0D9}" dt="2024-06-28T19:52:09.899" v="284" actId="20577"/>
        <pc:sldMkLst>
          <pc:docMk/>
          <pc:sldMk cId="1379834099" sldId="256"/>
        </pc:sldMkLst>
        <pc:spChg chg="mod">
          <ac:chgData name="Dubbs, Thomas" userId="1fb5a820-ca86-44af-88cb-bfa40c67f620" providerId="ADAL" clId="{B24DFECB-E4CB-4A83-8487-AEDB6B21B0D9}" dt="2024-06-28T19:52:09.899" v="284" actId="20577"/>
          <ac:spMkLst>
            <pc:docMk/>
            <pc:sldMk cId="1379834099" sldId="256"/>
            <ac:spMk id="2" creationId="{00000000-0000-0000-0000-000000000000}"/>
          </ac:spMkLst>
        </pc:spChg>
      </pc:sldChg>
      <pc:sldChg chg="ord">
        <pc:chgData name="Dubbs, Thomas" userId="1fb5a820-ca86-44af-88cb-bfa40c67f620" providerId="ADAL" clId="{B24DFECB-E4CB-4A83-8487-AEDB6B21B0D9}" dt="2024-06-28T19:55:52.225" v="597"/>
        <pc:sldMkLst>
          <pc:docMk/>
          <pc:sldMk cId="1860171960" sldId="261"/>
        </pc:sldMkLst>
      </pc:sldChg>
      <pc:sldChg chg="modSp mod">
        <pc:chgData name="Dubbs, Thomas" userId="1fb5a820-ca86-44af-88cb-bfa40c67f620" providerId="ADAL" clId="{B24DFECB-E4CB-4A83-8487-AEDB6B21B0D9}" dt="2024-06-28T19:54:58.257" v="595" actId="27636"/>
        <pc:sldMkLst>
          <pc:docMk/>
          <pc:sldMk cId="276192719" sldId="262"/>
        </pc:sldMkLst>
        <pc:spChg chg="mod">
          <ac:chgData name="Dubbs, Thomas" userId="1fb5a820-ca86-44af-88cb-bfa40c67f620" providerId="ADAL" clId="{B24DFECB-E4CB-4A83-8487-AEDB6B21B0D9}" dt="2024-06-28T19:54:58.257" v="595" actId="27636"/>
          <ac:spMkLst>
            <pc:docMk/>
            <pc:sldMk cId="276192719" sldId="262"/>
            <ac:spMk id="3" creationId="{C5CEB483-5A69-46EE-899E-A86395F49535}"/>
          </ac:spMkLst>
        </pc:spChg>
      </pc:sldChg>
      <pc:sldChg chg="modNotesTx">
        <pc:chgData name="Dubbs, Thomas" userId="1fb5a820-ca86-44af-88cb-bfa40c67f620" providerId="ADAL" clId="{B24DFECB-E4CB-4A83-8487-AEDB6B21B0D9}" dt="2024-06-28T19:59:10.246" v="977" actId="20577"/>
        <pc:sldMkLst>
          <pc:docMk/>
          <pc:sldMk cId="1434846196" sldId="290"/>
        </pc:sldMkLst>
      </pc:sldChg>
      <pc:sldChg chg="modNotesTx">
        <pc:chgData name="Dubbs, Thomas" userId="1fb5a820-ca86-44af-88cb-bfa40c67f620" providerId="ADAL" clId="{B24DFECB-E4CB-4A83-8487-AEDB6B21B0D9}" dt="2024-06-28T19:51:18.579" v="269" actId="20577"/>
        <pc:sldMkLst>
          <pc:docMk/>
          <pc:sldMk cId="2420603108" sldId="316"/>
        </pc:sldMkLst>
      </pc:sldChg>
      <pc:sldChg chg="modNotesTx">
        <pc:chgData name="Dubbs, Thomas" userId="1fb5a820-ca86-44af-88cb-bfa40c67f620" providerId="ADAL" clId="{B24DFECB-E4CB-4A83-8487-AEDB6B21B0D9}" dt="2024-06-28T19:42:13.398" v="143" actId="20577"/>
        <pc:sldMkLst>
          <pc:docMk/>
          <pc:sldMk cId="1130326364" sldId="323"/>
        </pc:sldMkLst>
      </pc:sldChg>
      <pc:sldChg chg="modSp mod">
        <pc:chgData name="Dubbs, Thomas" userId="1fb5a820-ca86-44af-88cb-bfa40c67f620" providerId="ADAL" clId="{B24DFECB-E4CB-4A83-8487-AEDB6B21B0D9}" dt="2024-06-28T19:47:48.747" v="261" actId="20577"/>
        <pc:sldMkLst>
          <pc:docMk/>
          <pc:sldMk cId="3375100421" sldId="335"/>
        </pc:sldMkLst>
        <pc:spChg chg="mod">
          <ac:chgData name="Dubbs, Thomas" userId="1fb5a820-ca86-44af-88cb-bfa40c67f620" providerId="ADAL" clId="{B24DFECB-E4CB-4A83-8487-AEDB6B21B0D9}" dt="2024-06-28T19:47:48.747" v="261" actId="20577"/>
          <ac:spMkLst>
            <pc:docMk/>
            <pc:sldMk cId="3375100421" sldId="335"/>
            <ac:spMk id="3" creationId="{573F76C5-9069-A9C2-60E2-24B97D18D338}"/>
          </ac:spMkLst>
        </pc:spChg>
      </pc:sldChg>
      <pc:sldChg chg="modNotesTx">
        <pc:chgData name="Dubbs, Thomas" userId="1fb5a820-ca86-44af-88cb-bfa40c67f620" providerId="ADAL" clId="{B24DFECB-E4CB-4A83-8487-AEDB6B21B0D9}" dt="2024-06-28T19:53:57.388" v="486" actId="20577"/>
        <pc:sldMkLst>
          <pc:docMk/>
          <pc:sldMk cId="2511952426" sldId="349"/>
        </pc:sldMkLst>
      </pc:sldChg>
      <pc:sldChg chg="modNotesTx">
        <pc:chgData name="Dubbs, Thomas" userId="1fb5a820-ca86-44af-88cb-bfa40c67f620" providerId="ADAL" clId="{B24DFECB-E4CB-4A83-8487-AEDB6B21B0D9}" dt="2024-06-28T19:56:23.315" v="716" actId="20577"/>
        <pc:sldMkLst>
          <pc:docMk/>
          <pc:sldMk cId="249191887" sldId="356"/>
        </pc:sldMkLst>
      </pc:sldChg>
      <pc:sldChg chg="modSp mod">
        <pc:chgData name="Dubbs, Thomas" userId="1fb5a820-ca86-44af-88cb-bfa40c67f620" providerId="ADAL" clId="{B24DFECB-E4CB-4A83-8487-AEDB6B21B0D9}" dt="2024-06-28T19:36:55.474" v="14" actId="20577"/>
        <pc:sldMkLst>
          <pc:docMk/>
          <pc:sldMk cId="1434050244" sldId="359"/>
        </pc:sldMkLst>
        <pc:spChg chg="mod">
          <ac:chgData name="Dubbs, Thomas" userId="1fb5a820-ca86-44af-88cb-bfa40c67f620" providerId="ADAL" clId="{B24DFECB-E4CB-4A83-8487-AEDB6B21B0D9}" dt="2024-06-28T19:36:55.474" v="14" actId="20577"/>
          <ac:spMkLst>
            <pc:docMk/>
            <pc:sldMk cId="1434050244" sldId="359"/>
            <ac:spMk id="3" creationId="{573F76C5-9069-A9C2-60E2-24B97D18D338}"/>
          </ac:spMkLst>
        </pc:spChg>
      </pc:sldChg>
      <pc:sldChg chg="modSp mod">
        <pc:chgData name="Dubbs, Thomas" userId="1fb5a820-ca86-44af-88cb-bfa40c67f620" providerId="ADAL" clId="{B24DFECB-E4CB-4A83-8487-AEDB6B21B0D9}" dt="2024-06-28T19:57:35.443" v="897" actId="20577"/>
        <pc:sldMkLst>
          <pc:docMk/>
          <pc:sldMk cId="3162597464" sldId="360"/>
        </pc:sldMkLst>
        <pc:spChg chg="mod">
          <ac:chgData name="Dubbs, Thomas" userId="1fb5a820-ca86-44af-88cb-bfa40c67f620" providerId="ADAL" clId="{B24DFECB-E4CB-4A83-8487-AEDB6B21B0D9}" dt="2024-06-28T19:57:35.443" v="897" actId="20577"/>
          <ac:spMkLst>
            <pc:docMk/>
            <pc:sldMk cId="3162597464" sldId="360"/>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#,##0</c:formatCode>
                <c:ptCount val="5"/>
                <c:pt idx="0">
                  <c:v>25105</c:v>
                </c:pt>
                <c:pt idx="1">
                  <c:v>25979</c:v>
                </c:pt>
                <c:pt idx="2">
                  <c:v>41483</c:v>
                </c:pt>
                <c:pt idx="3">
                  <c:v>39846</c:v>
                </c:pt>
                <c:pt idx="4">
                  <c:v>40391</c:v>
                </c:pt>
              </c:numCache>
            </c:numRef>
          </c:val>
          <c:extLst>
            <c:ext xmlns:c16="http://schemas.microsoft.com/office/drawing/2014/chart" uri="{C3380CC4-5D6E-409C-BE32-E72D297353CC}">
              <c16:uniqueId val="{00000000-F6AE-4F20-971D-C3BFFFF47EB4}"/>
            </c:ext>
          </c:extLst>
        </c:ser>
        <c:dLbls>
          <c:showLegendKey val="0"/>
          <c:showVal val="0"/>
          <c:showCatName val="0"/>
          <c:showSerName val="0"/>
          <c:showPercent val="0"/>
          <c:showBubbleSize val="0"/>
        </c:dLbls>
        <c:gapWidth val="106"/>
        <c:axId val="666037608"/>
        <c:axId val="666042528"/>
      </c:barChart>
      <c:catAx>
        <c:axId val="66603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42528"/>
        <c:crosses val="autoZero"/>
        <c:auto val="1"/>
        <c:lblAlgn val="ctr"/>
        <c:lblOffset val="100"/>
        <c:noMultiLvlLbl val="0"/>
      </c:catAx>
      <c:valAx>
        <c:axId val="666042528"/>
        <c:scaling>
          <c:orientation val="minMax"/>
          <c:min val="2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37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Lancaster</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4"/>
              <c:tx>
                <c:rich>
                  <a:bodyPr/>
                  <a:lstStyle/>
                  <a:p>
                    <a:r>
                      <a:rPr lang="en-US"/>
                      <a:t>4,524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417-4CD4-82DB-18B193C94D4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#,##0</c:formatCode>
                <c:ptCount val="5"/>
                <c:pt idx="0">
                  <c:v>2637</c:v>
                </c:pt>
                <c:pt idx="1">
                  <c:v>2648</c:v>
                </c:pt>
                <c:pt idx="2">
                  <c:v>4460</c:v>
                </c:pt>
                <c:pt idx="3">
                  <c:v>4544</c:v>
                </c:pt>
                <c:pt idx="4" formatCode="General">
                  <c:v>4524</c:v>
                </c:pt>
              </c:numCache>
            </c:numRef>
          </c:val>
          <c:extLst>
            <c:ext xmlns:c16="http://schemas.microsoft.com/office/drawing/2014/chart" uri="{C3380CC4-5D6E-409C-BE32-E72D297353CC}">
              <c16:uniqueId val="{00000000-05B4-466A-98A0-F26564512A6C}"/>
            </c:ext>
          </c:extLst>
        </c:ser>
        <c:ser>
          <c:idx val="1"/>
          <c:order val="1"/>
          <c:tx>
            <c:strRef>
              <c:f>Sheet1!$C$1</c:f>
              <c:strCache>
                <c:ptCount val="1"/>
                <c:pt idx="0">
                  <c:v>York</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layout>
                <c:manualLayout>
                  <c:x val="1.4660493827160483E-2"/>
                  <c:y val="0"/>
                </c:manualLayout>
              </c:layout>
              <c:showLegendKey val="0"/>
              <c:showVal val="1"/>
              <c:showCatName val="0"/>
              <c:showSerName val="0"/>
              <c:showPercent val="0"/>
              <c:showBubbleSize val="0"/>
              <c:extLst>
                <c:ext xmlns:c15="http://schemas.microsoft.com/office/drawing/2012/chart" uri="{CE6537A1-D6FC-4f65-9D91-7224C49458BB}">
                  <c15:layout>
                    <c:manualLayout>
                      <c:w val="6.0563210848643925E-2"/>
                      <c:h val="4.9414235158351937E-2"/>
                    </c:manualLayout>
                  </c15:layout>
                </c:ext>
                <c:ext xmlns:c16="http://schemas.microsoft.com/office/drawing/2014/chart" uri="{C3380CC4-5D6E-409C-BE32-E72D297353CC}">
                  <c16:uniqueId val="{00000009-05B4-466A-98A0-F26564512A6C}"/>
                </c:ext>
              </c:extLst>
            </c:dLbl>
            <c:dLbl>
              <c:idx val="1"/>
              <c:showLegendKey val="0"/>
              <c:showVal val="1"/>
              <c:showCatName val="0"/>
              <c:showSerName val="0"/>
              <c:showPercent val="0"/>
              <c:showBubbleSize val="0"/>
              <c:extLst>
                <c:ext xmlns:c15="http://schemas.microsoft.com/office/drawing/2012/chart" uri="{CE6537A1-D6FC-4f65-9D91-7224C49458BB}">
                  <c15:layout>
                    <c:manualLayout>
                      <c:w val="6.6736050354816764E-2"/>
                      <c:h val="4.9414235158351937E-2"/>
                    </c:manualLayout>
                  </c15:layout>
                </c:ext>
                <c:ext xmlns:c16="http://schemas.microsoft.com/office/drawing/2014/chart" uri="{C3380CC4-5D6E-409C-BE32-E72D297353CC}">
                  <c16:uniqueId val="{0000000A-05B4-466A-98A0-F26564512A6C}"/>
                </c:ext>
              </c:extLst>
            </c:dLbl>
            <c:dLbl>
              <c:idx val="2"/>
              <c:layout>
                <c:manualLayout>
                  <c:x val="1.3888888888888888E-2"/>
                  <c:y val="-1.40301633044724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5B4-466A-98A0-F26564512A6C}"/>
                </c:ext>
              </c:extLst>
            </c:dLbl>
            <c:dLbl>
              <c:idx val="3"/>
              <c:layout>
                <c:manualLayout>
                  <c:x val="1.5432098765432098E-2"/>
                  <c:y val="-3.64784245916283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5B4-466A-98A0-F26564512A6C}"/>
                </c:ext>
              </c:extLst>
            </c:dLbl>
            <c:dLbl>
              <c:idx val="4"/>
              <c:layout>
                <c:manualLayout>
                  <c:x val="2.0061728395061616E-2"/>
                  <c:y val="-1.683619596536692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r>
                      <a:rPr lang="en-US" dirty="0"/>
                      <a:t>2,957</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9822470107903184E-2"/>
                      <c:h val="8.0280594428191299E-2"/>
                    </c:manualLayout>
                  </c15:layout>
                  <c15:showDataLabelsRange val="0"/>
                </c:ext>
                <c:ext xmlns:c16="http://schemas.microsoft.com/office/drawing/2014/chart" uri="{C3380CC4-5D6E-409C-BE32-E72D297353CC}">
                  <c16:uniqueId val="{00000014-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2018-19</c:v>
                </c:pt>
                <c:pt idx="1">
                  <c:v>2019-20</c:v>
                </c:pt>
                <c:pt idx="2">
                  <c:v>2020-21</c:v>
                </c:pt>
                <c:pt idx="3">
                  <c:v>2021-22</c:v>
                </c:pt>
                <c:pt idx="4">
                  <c:v>2022-23</c:v>
                </c:pt>
              </c:strCache>
            </c:strRef>
          </c:cat>
          <c:val>
            <c:numRef>
              <c:f>Sheet1!$C$2:$C$6</c:f>
              <c:numCache>
                <c:formatCode>#,##0</c:formatCode>
                <c:ptCount val="5"/>
                <c:pt idx="0">
                  <c:v>1933</c:v>
                </c:pt>
                <c:pt idx="1">
                  <c:v>1934</c:v>
                </c:pt>
                <c:pt idx="2">
                  <c:v>2856</c:v>
                </c:pt>
                <c:pt idx="3">
                  <c:v>2897</c:v>
                </c:pt>
                <c:pt idx="4" formatCode="General">
                  <c:v>2957</c:v>
                </c:pt>
              </c:numCache>
            </c:numRef>
          </c:val>
          <c:extLst>
            <c:ext xmlns:c16="http://schemas.microsoft.com/office/drawing/2014/chart" uri="{C3380CC4-5D6E-409C-BE32-E72D297353CC}">
              <c16:uniqueId val="{00000001-05B4-466A-98A0-F26564512A6C}"/>
            </c:ext>
          </c:extLst>
        </c:ser>
        <c:ser>
          <c:idx val="2"/>
          <c:order val="2"/>
          <c:tx>
            <c:strRef>
              <c:f>Sheet1!$D$1</c:f>
              <c:strCache>
                <c:ptCount val="1"/>
                <c:pt idx="0">
                  <c:v>Berks</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layout>
                <c:manualLayout>
                  <c:x val="7.716049382716049E-3"/>
                  <c:y val="-5.05085878961007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5B4-466A-98A0-F26564512A6C}"/>
                </c:ext>
              </c:extLst>
            </c:dLbl>
            <c:dLbl>
              <c:idx val="1"/>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9.4310757732663744E-2"/>
                    </c:manualLayout>
                  </c15:layout>
                </c:ext>
                <c:ext xmlns:c16="http://schemas.microsoft.com/office/drawing/2014/chart" uri="{C3380CC4-5D6E-409C-BE32-E72D297353CC}">
                  <c16:uniqueId val="{0000000C-05B4-466A-98A0-F26564512A6C}"/>
                </c:ext>
              </c:extLst>
            </c:dLbl>
            <c:dLbl>
              <c:idx val="2"/>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8.8698692410874774E-2"/>
                    </c:manualLayout>
                  </c15:layout>
                </c:ext>
                <c:ext xmlns:c16="http://schemas.microsoft.com/office/drawing/2014/chart" uri="{C3380CC4-5D6E-409C-BE32-E72D297353CC}">
                  <c16:uniqueId val="{0000000F-05B4-466A-98A0-F26564512A6C}"/>
                </c:ext>
              </c:extLst>
            </c:dLbl>
            <c:dLbl>
              <c:idx val="3"/>
              <c:layout>
                <c:manualLayout>
                  <c:x val="6.1728395061728392E-3"/>
                  <c:y val="-5.89266858787842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5B4-466A-98A0-F26564512A6C}"/>
                </c:ext>
              </c:extLst>
            </c:dLbl>
            <c:dLbl>
              <c:idx val="4"/>
              <c:tx>
                <c:rich>
                  <a:bodyPr/>
                  <a:lstStyle/>
                  <a:p>
                    <a:r>
                      <a:rPr lang="en-US"/>
                      <a:t>2,130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B417-4CD4-82DB-18B193C94D4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2018-19</c:v>
                </c:pt>
                <c:pt idx="1">
                  <c:v>2019-20</c:v>
                </c:pt>
                <c:pt idx="2">
                  <c:v>2020-21</c:v>
                </c:pt>
                <c:pt idx="3">
                  <c:v>2021-22</c:v>
                </c:pt>
                <c:pt idx="4">
                  <c:v>2022-23</c:v>
                </c:pt>
              </c:strCache>
            </c:strRef>
          </c:cat>
          <c:val>
            <c:numRef>
              <c:f>Sheet1!$D$2:$D$6</c:f>
              <c:numCache>
                <c:formatCode>#,##0</c:formatCode>
                <c:ptCount val="5"/>
                <c:pt idx="0">
                  <c:v>1254</c:v>
                </c:pt>
                <c:pt idx="1">
                  <c:v>1291</c:v>
                </c:pt>
                <c:pt idx="2">
                  <c:v>2139</c:v>
                </c:pt>
                <c:pt idx="3">
                  <c:v>1996</c:v>
                </c:pt>
                <c:pt idx="4" formatCode="General">
                  <c:v>2130</c:v>
                </c:pt>
              </c:numCache>
            </c:numRef>
          </c:val>
          <c:extLst>
            <c:ext xmlns:c16="http://schemas.microsoft.com/office/drawing/2014/chart" uri="{C3380CC4-5D6E-409C-BE32-E72D297353CC}">
              <c16:uniqueId val="{00000002-05B4-466A-98A0-F26564512A6C}"/>
            </c:ext>
          </c:extLst>
        </c:ser>
        <c:ser>
          <c:idx val="3"/>
          <c:order val="3"/>
          <c:tx>
            <c:strRef>
              <c:f>Sheet1!$E$1</c:f>
              <c:strCache>
                <c:ptCount val="1"/>
                <c:pt idx="0">
                  <c:v>Chester</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5.2220267819246421E-2"/>
                    </c:manualLayout>
                  </c15:layout>
                </c:ext>
                <c:ext xmlns:c16="http://schemas.microsoft.com/office/drawing/2014/chart" uri="{C3380CC4-5D6E-409C-BE32-E72D297353CC}">
                  <c16:uniqueId val="{00000008-05B4-466A-98A0-F26564512A6C}"/>
                </c:ext>
              </c:extLst>
            </c:dLbl>
            <c:dLbl>
              <c:idx val="1"/>
              <c:layout>
                <c:manualLayout>
                  <c:x val="1.5432098765432098E-3"/>
                  <c:y val="1.6836195965366927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8.3086627089085791E-2"/>
                    </c:manualLayout>
                  </c15:layout>
                </c:ext>
                <c:ext xmlns:c16="http://schemas.microsoft.com/office/drawing/2014/chart" uri="{C3380CC4-5D6E-409C-BE32-E72D297353CC}">
                  <c16:uniqueId val="{0000000B-05B4-466A-98A0-F26564512A6C}"/>
                </c:ext>
              </c:extLst>
            </c:dLbl>
            <c:dLbl>
              <c:idx val="3"/>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8.0280594428191299E-2"/>
                    </c:manualLayout>
                  </c15:layout>
                </c:ext>
                <c:ext xmlns:c16="http://schemas.microsoft.com/office/drawing/2014/chart" uri="{C3380CC4-5D6E-409C-BE32-E72D297353CC}">
                  <c16:uniqueId val="{00000013-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2018-19</c:v>
                </c:pt>
                <c:pt idx="1">
                  <c:v>2019-20</c:v>
                </c:pt>
                <c:pt idx="2">
                  <c:v>2020-21</c:v>
                </c:pt>
                <c:pt idx="3">
                  <c:v>2021-22</c:v>
                </c:pt>
                <c:pt idx="4">
                  <c:v>2022-23</c:v>
                </c:pt>
              </c:strCache>
            </c:strRef>
          </c:cat>
          <c:val>
            <c:numRef>
              <c:f>Sheet1!$E$2:$E$6</c:f>
              <c:numCache>
                <c:formatCode>#,##0</c:formatCode>
                <c:ptCount val="5"/>
                <c:pt idx="0">
                  <c:v>1214</c:v>
                </c:pt>
                <c:pt idx="1">
                  <c:v>1174</c:v>
                </c:pt>
                <c:pt idx="2">
                  <c:v>2027</c:v>
                </c:pt>
                <c:pt idx="3">
                  <c:v>1779</c:v>
                </c:pt>
                <c:pt idx="4">
                  <c:v>1844</c:v>
                </c:pt>
              </c:numCache>
            </c:numRef>
          </c:val>
          <c:extLst>
            <c:ext xmlns:c16="http://schemas.microsoft.com/office/drawing/2014/chart" uri="{C3380CC4-5D6E-409C-BE32-E72D297353CC}">
              <c16:uniqueId val="{00000003-05B4-466A-98A0-F26564512A6C}"/>
            </c:ext>
          </c:extLst>
        </c:ser>
        <c:ser>
          <c:idx val="4"/>
          <c:order val="4"/>
          <c:tx>
            <c:strRef>
              <c:f>Sheet1!$F$1</c:f>
              <c:strCache>
                <c:ptCount val="1"/>
                <c:pt idx="0">
                  <c:v>Montgomery</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layout>
                <c:manualLayout>
                  <c:x val="7.716049382716049E-3"/>
                  <c:y val="-7.57628818441511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5B4-466A-98A0-F26564512A6C}"/>
                </c:ext>
              </c:extLst>
            </c:dLbl>
            <c:dLbl>
              <c:idx val="4"/>
              <c:layout>
                <c:manualLayout>
                  <c:x val="1.1316741696017772E-16"/>
                  <c:y val="-7.2956849183256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2018-19</c:v>
                </c:pt>
                <c:pt idx="1">
                  <c:v>2019-20</c:v>
                </c:pt>
                <c:pt idx="2">
                  <c:v>2020-21</c:v>
                </c:pt>
                <c:pt idx="3">
                  <c:v>2021-22</c:v>
                </c:pt>
                <c:pt idx="4">
                  <c:v>2022-23</c:v>
                </c:pt>
              </c:strCache>
            </c:strRef>
          </c:cat>
          <c:val>
            <c:numRef>
              <c:f>Sheet1!$F$2:$F$6</c:f>
              <c:numCache>
                <c:formatCode>#,##0</c:formatCode>
                <c:ptCount val="5"/>
                <c:pt idx="0">
                  <c:v>1038</c:v>
                </c:pt>
                <c:pt idx="1">
                  <c:v>1012</c:v>
                </c:pt>
                <c:pt idx="2">
                  <c:v>1972</c:v>
                </c:pt>
                <c:pt idx="3">
                  <c:v>1771</c:v>
                </c:pt>
                <c:pt idx="4">
                  <c:v>1772</c:v>
                </c:pt>
              </c:numCache>
            </c:numRef>
          </c:val>
          <c:extLst>
            <c:ext xmlns:c16="http://schemas.microsoft.com/office/drawing/2014/chart" uri="{C3380CC4-5D6E-409C-BE32-E72D297353CC}">
              <c16:uniqueId val="{00000004-05B4-466A-98A0-F26564512A6C}"/>
            </c:ext>
          </c:extLst>
        </c:ser>
        <c:ser>
          <c:idx val="5"/>
          <c:order val="5"/>
          <c:tx>
            <c:strRef>
              <c:f>Sheet1!$G$1</c:f>
              <c:strCache>
                <c:ptCount val="1"/>
                <c:pt idx="0">
                  <c:v>Allegheny</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1"/>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130395158938466E-2"/>
                      <c:h val="9.9922823054452714E-2"/>
                    </c:manualLayout>
                  </c15:layout>
                </c:ext>
                <c:ext xmlns:c16="http://schemas.microsoft.com/office/drawing/2014/chart" uri="{C3380CC4-5D6E-409C-BE32-E72D297353CC}">
                  <c16:uniqueId val="{0000000D-05B4-466A-98A0-F26564512A6C}"/>
                </c:ext>
              </c:extLst>
            </c:dLbl>
            <c:dLbl>
              <c:idx val="3"/>
              <c:layout>
                <c:manualLayout>
                  <c:x val="-1.5432098765432098E-3"/>
                  <c:y val="-2.8060326608944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5B4-466A-98A0-F26564512A6C}"/>
                </c:ext>
              </c:extLst>
            </c:dLbl>
            <c:dLbl>
              <c:idx val="4"/>
              <c:layout>
                <c:manualLayout>
                  <c:x val="0"/>
                  <c:y val="-5.89266858787843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05B4-466A-98A0-F26564512A6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2018-19</c:v>
                </c:pt>
                <c:pt idx="1">
                  <c:v>2019-20</c:v>
                </c:pt>
                <c:pt idx="2">
                  <c:v>2020-21</c:v>
                </c:pt>
                <c:pt idx="3">
                  <c:v>2021-22</c:v>
                </c:pt>
                <c:pt idx="4">
                  <c:v>2022-23</c:v>
                </c:pt>
              </c:strCache>
            </c:strRef>
          </c:cat>
          <c:val>
            <c:numRef>
              <c:f>Sheet1!$G$2:$G$6</c:f>
              <c:numCache>
                <c:formatCode>#,##0</c:formatCode>
                <c:ptCount val="5"/>
                <c:pt idx="0">
                  <c:v>1221</c:v>
                </c:pt>
                <c:pt idx="1">
                  <c:v>1287</c:v>
                </c:pt>
                <c:pt idx="2">
                  <c:v>2336</c:v>
                </c:pt>
                <c:pt idx="3">
                  <c:v>2136</c:v>
                </c:pt>
                <c:pt idx="4">
                  <c:v>2152</c:v>
                </c:pt>
              </c:numCache>
            </c:numRef>
          </c:val>
          <c:extLst>
            <c:ext xmlns:c16="http://schemas.microsoft.com/office/drawing/2014/chart" uri="{C3380CC4-5D6E-409C-BE32-E72D297353CC}">
              <c16:uniqueId val="{00000005-05B4-466A-98A0-F26564512A6C}"/>
            </c:ext>
          </c:extLst>
        </c:ser>
        <c:dLbls>
          <c:showLegendKey val="0"/>
          <c:showVal val="0"/>
          <c:showCatName val="0"/>
          <c:showSerName val="0"/>
          <c:showPercent val="0"/>
          <c:showBubbleSize val="0"/>
        </c:dLbls>
        <c:gapWidth val="100"/>
        <c:overlap val="-24"/>
        <c:axId val="1018430648"/>
        <c:axId val="1018430976"/>
      </c:barChart>
      <c:catAx>
        <c:axId val="101843064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018430976"/>
        <c:crosses val="autoZero"/>
        <c:auto val="1"/>
        <c:lblAlgn val="ctr"/>
        <c:lblOffset val="100"/>
        <c:noMultiLvlLbl val="0"/>
      </c:catAx>
      <c:valAx>
        <c:axId val="1018430976"/>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018430648"/>
        <c:crosses val="autoZero"/>
        <c:crossBetween val="between"/>
      </c:valAx>
      <c:spPr>
        <a:noFill/>
        <a:ln>
          <a:noFill/>
        </a:ln>
        <a:effectLst/>
      </c:spPr>
    </c:plotArea>
    <c:legend>
      <c:legendPos val="b"/>
      <c:layout>
        <c:manualLayout>
          <c:xMode val="edge"/>
          <c:yMode val="edge"/>
          <c:x val="4.6243681345387387E-2"/>
          <c:y val="0.92574132842005119"/>
          <c:w val="0.66522868669194124"/>
          <c:h val="5.742247561458191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c:v>
                </c:pt>
              </c:strCache>
            </c:strRef>
          </c:tx>
          <c:spPr>
            <a:solidFill>
              <a:schemeClr val="accent1"/>
            </a:solidFill>
            <a:ln>
              <a:noFill/>
            </a:ln>
            <a:effectLst/>
          </c:spPr>
          <c:invertIfNegative val="0"/>
          <c:dLbls>
            <c:dLbl>
              <c:idx val="3"/>
              <c:tx>
                <c:rich>
                  <a:bodyPr/>
                  <a:lstStyle/>
                  <a:p>
                    <a:r>
                      <a:rPr lang="en-US"/>
                      <a:t>1,306</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E22-42DF-B756-EAC7725984E7}"/>
                </c:ext>
              </c:extLst>
            </c:dLbl>
            <c:dLbl>
              <c:idx val="4"/>
              <c:tx>
                <c:rich>
                  <a:bodyPr/>
                  <a:lstStyle/>
                  <a:p>
                    <a:r>
                      <a:rPr lang="en-US"/>
                      <a:t>1,388</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E22-42DF-B756-EAC7725984E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2018-19</c:v>
                </c:pt>
                <c:pt idx="1">
                  <c:v>2019-20</c:v>
                </c:pt>
                <c:pt idx="2">
                  <c:v>2020-21</c:v>
                </c:pt>
                <c:pt idx="3">
                  <c:v>2021-22</c:v>
                </c:pt>
                <c:pt idx="4">
                  <c:v>2022-23</c:v>
                </c:pt>
              </c:strCache>
            </c:strRef>
          </c:cat>
          <c:val>
            <c:numRef>
              <c:f>Sheet1!$B$2:$B$6</c:f>
              <c:numCache>
                <c:formatCode>General</c:formatCode>
                <c:ptCount val="5"/>
                <c:pt idx="0">
                  <c:v>804</c:v>
                </c:pt>
                <c:pt idx="1">
                  <c:v>831</c:v>
                </c:pt>
                <c:pt idx="2" formatCode="#,##0">
                  <c:v>1283</c:v>
                </c:pt>
                <c:pt idx="3">
                  <c:v>1306</c:v>
                </c:pt>
                <c:pt idx="4">
                  <c:v>1388</c:v>
                </c:pt>
              </c:numCache>
            </c:numRef>
          </c:val>
          <c:extLst>
            <c:ext xmlns:c16="http://schemas.microsoft.com/office/drawing/2014/chart" uri="{C3380CC4-5D6E-409C-BE32-E72D297353CC}">
              <c16:uniqueId val="{00000000-C728-4F85-BA64-5B84B1EC1F38}"/>
            </c:ext>
          </c:extLst>
        </c:ser>
        <c:dLbls>
          <c:showLegendKey val="0"/>
          <c:showVal val="0"/>
          <c:showCatName val="0"/>
          <c:showSerName val="0"/>
          <c:showPercent val="0"/>
          <c:showBubbleSize val="0"/>
        </c:dLbls>
        <c:gapWidth val="106"/>
        <c:axId val="666037608"/>
        <c:axId val="666042528"/>
      </c:barChart>
      <c:catAx>
        <c:axId val="66603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42528"/>
        <c:crosses val="autoZero"/>
        <c:auto val="1"/>
        <c:lblAlgn val="ctr"/>
        <c:lblOffset val="100"/>
        <c:noMultiLvlLbl val="0"/>
      </c:catAx>
      <c:valAx>
        <c:axId val="666042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6037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6B_99ED4044.xml><?xml version="1.0" encoding="utf-8"?>
<p188:cmLst xmlns:a="http://schemas.openxmlformats.org/drawingml/2006/main" xmlns:r="http://schemas.openxmlformats.org/officeDocument/2006/relationships" xmlns:p188="http://schemas.microsoft.com/office/powerpoint/2018/8/main">
  <p188:cm id="{3D799E0F-DB1D-44D6-AA5C-D814B303B489}" authorId="{757331E3-F8BC-2757-E4C2-B9B0EEAC3C01}" created="2024-06-27T13:33:39.085">
    <ac:txMkLst xmlns:ac="http://schemas.microsoft.com/office/drawing/2013/main/command">
      <pc:docMk xmlns:pc="http://schemas.microsoft.com/office/powerpoint/2013/main/command"/>
      <pc:sldMk xmlns:pc="http://schemas.microsoft.com/office/powerpoint/2013/main/command" cId="2582462532" sldId="363"/>
      <ac:spMk id="3" creationId="{00000000-0000-0000-0000-000000000000}"/>
      <ac:txMk cp="265" len="13">
        <ac:context len="564" hash="841552956"/>
      </ac:txMk>
    </ac:txMkLst>
    <p188:pos x="1899501" y="2010266"/>
    <p188:replyLst>
      <p188:reply id="{A6E695D9-1409-45EF-AA66-0851DC93A032}" authorId="{81286A18-FF0E-E5BE-1F83-7FCB5791728E}" created="2024-06-28T19:32:08.009">
        <p188:txBody>
          <a:bodyPr/>
          <a:lstStyle/>
          <a:p>
            <a:r>
              <a:rPr lang="en-US"/>
              <a:t>Good catch</a:t>
            </a:r>
          </a:p>
        </p188:txBody>
      </p188:reply>
    </p188:replyLst>
    <p188:txBody>
      <a:bodyPr/>
      <a:lstStyle/>
      <a:p>
        <a:r>
          <a:rPr lang="en-US"/>
          <a:t>Have applied and were given the authority?</a:t>
        </a:r>
      </a:p>
    </p188:txBody>
  </p188:cm>
</p188:cmLst>
</file>

<file path=ppt/drawings/drawing1.xml><?xml version="1.0" encoding="utf-8"?>
<c:userShapes xmlns:c="http://schemas.openxmlformats.org/drawingml/2006/chart">
  <cdr:relSizeAnchor xmlns:cdr="http://schemas.openxmlformats.org/drawingml/2006/chartDrawing">
    <cdr:from>
      <cdr:x>0.23148</cdr:x>
      <cdr:y>0.17599</cdr:y>
    </cdr:from>
    <cdr:to>
      <cdr:x>0.34259</cdr:x>
      <cdr:y>0.37803</cdr:y>
    </cdr:to>
    <cdr:sp macro="" textlink="">
      <cdr:nvSpPr>
        <cdr:cNvPr id="2" name="TextBox 1">
          <a:extLst xmlns:a="http://schemas.openxmlformats.org/drawingml/2006/main">
            <a:ext uri="{FF2B5EF4-FFF2-40B4-BE49-F238E27FC236}">
              <a16:creationId xmlns:a16="http://schemas.microsoft.com/office/drawing/2014/main" id="{5E494867-8A94-4CB9-8841-064EACCE6A9C}"/>
            </a:ext>
          </a:extLst>
        </cdr:cNvPr>
        <cdr:cNvSpPr txBox="1"/>
      </cdr:nvSpPr>
      <cdr:spPr>
        <a:xfrm xmlns:a="http://schemas.openxmlformats.org/drawingml/2006/main">
          <a:off x="1905000" y="79653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600"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0.35185</cdr:x>
      <cdr:y>0.07407</cdr:y>
    </cdr:from>
    <cdr:to>
      <cdr:x>0.62037</cdr:x>
      <cdr:y>0.35185</cdr:y>
    </cdr:to>
    <cdr:sp macro="" textlink="">
      <cdr:nvSpPr>
        <cdr:cNvPr id="2" name="TextBox 1">
          <a:extLst xmlns:a="http://schemas.openxmlformats.org/drawingml/2006/main">
            <a:ext uri="{FF2B5EF4-FFF2-40B4-BE49-F238E27FC236}">
              <a16:creationId xmlns:a16="http://schemas.microsoft.com/office/drawing/2014/main" id="{51AF290C-8DEF-403D-9F83-4B984ABEE408}"/>
            </a:ext>
          </a:extLst>
        </cdr:cNvPr>
        <cdr:cNvSpPr txBox="1"/>
      </cdr:nvSpPr>
      <cdr:spPr>
        <a:xfrm xmlns:a="http://schemas.openxmlformats.org/drawingml/2006/main">
          <a:off x="2895600" y="304799"/>
          <a:ext cx="2209800" cy="114300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3EEBFCE-E1AD-4C66-8436-2B8546317258}" type="datetimeFigureOut">
              <a:rPr lang="en-US" smtClean="0"/>
              <a:t>6/28/2024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C0DDAA2-1C43-4F84-BCB8-BB799C3B521C}" type="slidenum">
              <a:rPr lang="en-US" smtClean="0"/>
              <a:t>‹#›</a:t>
            </a:fld>
            <a:endParaRPr lang="en-US" dirty="0"/>
          </a:p>
        </p:txBody>
      </p:sp>
    </p:spTree>
    <p:extLst>
      <p:ext uri="{BB962C8B-B14F-4D97-AF65-F5344CB8AC3E}">
        <p14:creationId xmlns:p14="http://schemas.microsoft.com/office/powerpoint/2010/main" val="418307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r>
              <a:rPr lang="en-US" dirty="0"/>
              <a:t>  </a:t>
            </a:r>
          </a:p>
        </p:txBody>
      </p:sp>
      <p:sp>
        <p:nvSpPr>
          <p:cNvPr id="4" name="Slide Number Placeholder 3"/>
          <p:cNvSpPr>
            <a:spLocks noGrp="1"/>
          </p:cNvSpPr>
          <p:nvPr>
            <p:ph type="sldNum" sz="quarter" idx="5"/>
          </p:nvPr>
        </p:nvSpPr>
        <p:spPr/>
        <p:txBody>
          <a:bodyPr/>
          <a:lstStyle/>
          <a:p>
            <a:fld id="{3C0DDAA2-1C43-4F84-BCB8-BB799C3B521C}" type="slidenum">
              <a:rPr lang="en-US" smtClean="0"/>
              <a:t>1</a:t>
            </a:fld>
            <a:endParaRPr lang="en-US" dirty="0"/>
          </a:p>
        </p:txBody>
      </p:sp>
    </p:spTree>
    <p:extLst>
      <p:ext uri="{BB962C8B-B14F-4D97-AF65-F5344CB8AC3E}">
        <p14:creationId xmlns:p14="http://schemas.microsoft.com/office/powerpoint/2010/main" val="2598924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FYI – Lancaster County topped the charts again for the most home schooled students by county (4,524), far outpacing York, Allegheny Berks, Chester, and Philadelphia counties.  Philly was #1 as a district (771), Elanco was second 553, and Chambersburg was third (508) but there are five districts in Lancaster among the top ten in the State.  And hey yeah now these </a:t>
            </a:r>
            <a:r>
              <a:rPr lang="en-US" dirty="0" err="1"/>
              <a:t>aint</a:t>
            </a:r>
            <a:r>
              <a:rPr lang="en-US" dirty="0"/>
              <a:t> the Amish – they go to private schools… Menno </a:t>
            </a:r>
            <a:r>
              <a:rPr lang="en-US" dirty="0" err="1"/>
              <a:t>nites</a:t>
            </a:r>
            <a:r>
              <a:rPr lang="en-US" dirty="0"/>
              <a:t>, others seeking faith based educations or freedom from certain curriculum, etc.</a:t>
            </a:r>
          </a:p>
          <a:p>
            <a:endParaRPr lang="en-US" dirty="0"/>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11</a:t>
            </a:fld>
            <a:endParaRPr lang="en-US" dirty="0"/>
          </a:p>
        </p:txBody>
      </p:sp>
    </p:spTree>
    <p:extLst>
      <p:ext uri="{BB962C8B-B14F-4D97-AF65-F5344CB8AC3E}">
        <p14:creationId xmlns:p14="http://schemas.microsoft.com/office/powerpoint/2010/main" val="638421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latest numbers on private tutoring programs – well there’s a 73% increase over the past 5 years with a huge uptick in 2020-21 compared to 2019-20. My home district – Penn Manor – had the largest number of privately tutored students in the State (45) the same as the home of the Eagles and more than those use terrible towels. </a:t>
            </a:r>
          </a:p>
          <a:p>
            <a:endParaRPr lang="en-US" dirty="0"/>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12</a:t>
            </a:fld>
            <a:endParaRPr lang="en-US" dirty="0"/>
          </a:p>
        </p:txBody>
      </p:sp>
    </p:spTree>
    <p:extLst>
      <p:ext uri="{BB962C8B-B14F-4D97-AF65-F5344CB8AC3E}">
        <p14:creationId xmlns:p14="http://schemas.microsoft.com/office/powerpoint/2010/main" val="2226535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districts began to offer virtual instruction to students due to the pandemic.  Many invested in technology and became 1:1 districts.  The home education data supplied by the districts showed that 89% of all district had a cyber program for at least one grade.  In fact, 87% of all those with a cyber program could teach virtual for every grade.  These students are still enrolled in the district and are not considered home schooled.</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13</a:t>
            </a:fld>
            <a:endParaRPr lang="en-US" dirty="0"/>
          </a:p>
        </p:txBody>
      </p:sp>
    </p:spTree>
    <p:extLst>
      <p:ext uri="{BB962C8B-B14F-4D97-AF65-F5344CB8AC3E}">
        <p14:creationId xmlns:p14="http://schemas.microsoft.com/office/powerpoint/2010/main" val="3548982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kiddos will be impacted by the change in compulsory attendance age; home school students can participate in extracurricular activities; and at the discretion of the district, votech and other courses.  There are umbrella school options and some new documents to help home school parents.</a:t>
            </a:r>
          </a:p>
        </p:txBody>
      </p:sp>
      <p:sp>
        <p:nvSpPr>
          <p:cNvPr id="4" name="Slide Number Placeholder 3"/>
          <p:cNvSpPr>
            <a:spLocks noGrp="1"/>
          </p:cNvSpPr>
          <p:nvPr>
            <p:ph type="sldNum" sz="quarter" idx="5"/>
          </p:nvPr>
        </p:nvSpPr>
        <p:spPr/>
        <p:txBody>
          <a:bodyPr/>
          <a:lstStyle/>
          <a:p>
            <a:fld id="{3C0DDAA2-1C43-4F84-BCB8-BB799C3B521C}" type="slidenum">
              <a:rPr lang="en-US" smtClean="0"/>
              <a:t>14</a:t>
            </a:fld>
            <a:endParaRPr lang="en-US" dirty="0"/>
          </a:p>
        </p:txBody>
      </p:sp>
    </p:spTree>
    <p:extLst>
      <p:ext uri="{BB962C8B-B14F-4D97-AF65-F5344CB8AC3E}">
        <p14:creationId xmlns:p14="http://schemas.microsoft.com/office/powerpoint/2010/main" val="12910271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15</a:t>
            </a:fld>
            <a:endParaRPr lang="en-US" dirty="0"/>
          </a:p>
        </p:txBody>
      </p:sp>
    </p:spTree>
    <p:extLst>
      <p:ext uri="{BB962C8B-B14F-4D97-AF65-F5344CB8AC3E}">
        <p14:creationId xmlns:p14="http://schemas.microsoft.com/office/powerpoint/2010/main" val="3690990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16</a:t>
            </a:fld>
            <a:endParaRPr lang="en-US" dirty="0"/>
          </a:p>
        </p:txBody>
      </p:sp>
    </p:spTree>
    <p:extLst>
      <p:ext uri="{BB962C8B-B14F-4D97-AF65-F5344CB8AC3E}">
        <p14:creationId xmlns:p14="http://schemas.microsoft.com/office/powerpoint/2010/main" val="2785097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u="none" dirty="0"/>
          </a:p>
        </p:txBody>
      </p:sp>
      <p:sp>
        <p:nvSpPr>
          <p:cNvPr id="4" name="Slide Number Placeholder 3"/>
          <p:cNvSpPr>
            <a:spLocks noGrp="1"/>
          </p:cNvSpPr>
          <p:nvPr>
            <p:ph type="sldNum" sz="quarter" idx="5"/>
          </p:nvPr>
        </p:nvSpPr>
        <p:spPr/>
        <p:txBody>
          <a:bodyPr/>
          <a:lstStyle/>
          <a:p>
            <a:fld id="{3C0DDAA2-1C43-4F84-BCB8-BB799C3B521C}" type="slidenum">
              <a:rPr lang="en-US" smtClean="0"/>
              <a:t>17</a:t>
            </a:fld>
            <a:endParaRPr lang="en-US" dirty="0"/>
          </a:p>
        </p:txBody>
      </p:sp>
    </p:spTree>
    <p:extLst>
      <p:ext uri="{BB962C8B-B14F-4D97-AF65-F5344CB8AC3E}">
        <p14:creationId xmlns:p14="http://schemas.microsoft.com/office/powerpoint/2010/main" val="33897335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3C0DDAA2-1C43-4F84-BCB8-BB799C3B521C}" type="slidenum">
              <a:rPr lang="en-US" smtClean="0"/>
              <a:t>18</a:t>
            </a:fld>
            <a:endParaRPr lang="en-US" dirty="0"/>
          </a:p>
        </p:txBody>
      </p:sp>
    </p:spTree>
    <p:extLst>
      <p:ext uri="{BB962C8B-B14F-4D97-AF65-F5344CB8AC3E}">
        <p14:creationId xmlns:p14="http://schemas.microsoft.com/office/powerpoint/2010/main" val="707285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DOH really wants the parents to use the forms that the school nurses have and all it takes is a signature to ‘opt-out.’  </a:t>
            </a:r>
          </a:p>
        </p:txBody>
      </p:sp>
      <p:sp>
        <p:nvSpPr>
          <p:cNvPr id="4" name="Slide Number Placeholder 3"/>
          <p:cNvSpPr>
            <a:spLocks noGrp="1"/>
          </p:cNvSpPr>
          <p:nvPr>
            <p:ph type="sldNum" sz="quarter" idx="5"/>
          </p:nvPr>
        </p:nvSpPr>
        <p:spPr/>
        <p:txBody>
          <a:bodyPr/>
          <a:lstStyle/>
          <a:p>
            <a:fld id="{3C0DDAA2-1C43-4F84-BCB8-BB799C3B521C}" type="slidenum">
              <a:rPr lang="en-US" smtClean="0"/>
              <a:t>19</a:t>
            </a:fld>
            <a:endParaRPr lang="en-US" dirty="0"/>
          </a:p>
        </p:txBody>
      </p:sp>
    </p:spTree>
    <p:extLst>
      <p:ext uri="{BB962C8B-B14F-4D97-AF65-F5344CB8AC3E}">
        <p14:creationId xmlns:p14="http://schemas.microsoft.com/office/powerpoint/2010/main" val="39083505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you accountable for this student?  Yes you are.</a:t>
            </a:r>
          </a:p>
        </p:txBody>
      </p:sp>
      <p:sp>
        <p:nvSpPr>
          <p:cNvPr id="4" name="Slide Number Placeholder 3"/>
          <p:cNvSpPr>
            <a:spLocks noGrp="1"/>
          </p:cNvSpPr>
          <p:nvPr>
            <p:ph type="sldNum" sz="quarter" idx="5"/>
          </p:nvPr>
        </p:nvSpPr>
        <p:spPr/>
        <p:txBody>
          <a:bodyPr/>
          <a:lstStyle/>
          <a:p>
            <a:fld id="{3C0DDAA2-1C43-4F84-BCB8-BB799C3B521C}" type="slidenum">
              <a:rPr lang="en-US" smtClean="0"/>
              <a:t>20</a:t>
            </a:fld>
            <a:endParaRPr lang="en-US" dirty="0"/>
          </a:p>
        </p:txBody>
      </p:sp>
    </p:spTree>
    <p:extLst>
      <p:ext uri="{BB962C8B-B14F-4D97-AF65-F5344CB8AC3E}">
        <p14:creationId xmlns:p14="http://schemas.microsoft.com/office/powerpoint/2010/main" val="288502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few ground rules, let’s not talk over one another and if you have a question or comment,  let’s hold those </a:t>
            </a:r>
            <a:r>
              <a:rPr lang="en-US" dirty="0" err="1"/>
              <a:t>til</a:t>
            </a:r>
            <a:r>
              <a:rPr lang="en-US" dirty="0"/>
              <a:t> the end of the slide.  Today we are going to tell you a little about us and then we will take a deep dive into home schooling from the law to the latest trends to things like home school kiddos taking classes in districts.  But first, a word from our sponsors….  </a:t>
            </a:r>
          </a:p>
        </p:txBody>
      </p:sp>
      <p:sp>
        <p:nvSpPr>
          <p:cNvPr id="4" name="Slide Number Placeholder 3"/>
          <p:cNvSpPr>
            <a:spLocks noGrp="1"/>
          </p:cNvSpPr>
          <p:nvPr>
            <p:ph type="sldNum" sz="quarter" idx="5"/>
          </p:nvPr>
        </p:nvSpPr>
        <p:spPr/>
        <p:txBody>
          <a:bodyPr/>
          <a:lstStyle/>
          <a:p>
            <a:fld id="{3C0DDAA2-1C43-4F84-BCB8-BB799C3B521C}" type="slidenum">
              <a:rPr lang="en-US" smtClean="0"/>
              <a:t>2</a:t>
            </a:fld>
            <a:endParaRPr lang="en-US" dirty="0"/>
          </a:p>
        </p:txBody>
      </p:sp>
    </p:spTree>
    <p:extLst>
      <p:ext uri="{BB962C8B-B14F-4D97-AF65-F5344CB8AC3E}">
        <p14:creationId xmlns:p14="http://schemas.microsoft.com/office/powerpoint/2010/main" val="29078227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you accountable for this student?  Yes you are.</a:t>
            </a:r>
          </a:p>
        </p:txBody>
      </p:sp>
      <p:sp>
        <p:nvSpPr>
          <p:cNvPr id="4" name="Slide Number Placeholder 3"/>
          <p:cNvSpPr>
            <a:spLocks noGrp="1"/>
          </p:cNvSpPr>
          <p:nvPr>
            <p:ph type="sldNum" sz="quarter" idx="5"/>
          </p:nvPr>
        </p:nvSpPr>
        <p:spPr/>
        <p:txBody>
          <a:bodyPr/>
          <a:lstStyle/>
          <a:p>
            <a:fld id="{3C0DDAA2-1C43-4F84-BCB8-BB799C3B521C}" type="slidenum">
              <a:rPr lang="en-US" smtClean="0"/>
              <a:t>21</a:t>
            </a:fld>
            <a:endParaRPr lang="en-US" dirty="0"/>
          </a:p>
        </p:txBody>
      </p:sp>
    </p:spTree>
    <p:extLst>
      <p:ext uri="{BB962C8B-B14F-4D97-AF65-F5344CB8AC3E}">
        <p14:creationId xmlns:p14="http://schemas.microsoft.com/office/powerpoint/2010/main" val="2894154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you accountable for this student?  Yes you are.</a:t>
            </a:r>
          </a:p>
        </p:txBody>
      </p:sp>
      <p:sp>
        <p:nvSpPr>
          <p:cNvPr id="4" name="Slide Number Placeholder 3"/>
          <p:cNvSpPr>
            <a:spLocks noGrp="1"/>
          </p:cNvSpPr>
          <p:nvPr>
            <p:ph type="sldNum" sz="quarter" idx="5"/>
          </p:nvPr>
        </p:nvSpPr>
        <p:spPr/>
        <p:txBody>
          <a:bodyPr/>
          <a:lstStyle/>
          <a:p>
            <a:fld id="{3C0DDAA2-1C43-4F84-BCB8-BB799C3B521C}" type="slidenum">
              <a:rPr lang="en-US" smtClean="0"/>
              <a:t>22</a:t>
            </a:fld>
            <a:endParaRPr lang="en-US" dirty="0"/>
          </a:p>
        </p:txBody>
      </p:sp>
    </p:spTree>
    <p:extLst>
      <p:ext uri="{BB962C8B-B14F-4D97-AF65-F5344CB8AC3E}">
        <p14:creationId xmlns:p14="http://schemas.microsoft.com/office/powerpoint/2010/main" val="97017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80% of all districts do allow home school students to take classes prior to the change in the law.</a:t>
            </a:r>
          </a:p>
        </p:txBody>
      </p:sp>
      <p:sp>
        <p:nvSpPr>
          <p:cNvPr id="4" name="Slide Number Placeholder 3"/>
          <p:cNvSpPr>
            <a:spLocks noGrp="1"/>
          </p:cNvSpPr>
          <p:nvPr>
            <p:ph type="sldNum" sz="quarter" idx="5"/>
          </p:nvPr>
        </p:nvSpPr>
        <p:spPr/>
        <p:txBody>
          <a:bodyPr/>
          <a:lstStyle/>
          <a:p>
            <a:fld id="{3C0DDAA2-1C43-4F84-BCB8-BB799C3B521C}" type="slidenum">
              <a:rPr lang="en-US" smtClean="0"/>
              <a:t>23</a:t>
            </a:fld>
            <a:endParaRPr lang="en-US" dirty="0"/>
          </a:p>
        </p:txBody>
      </p:sp>
    </p:spTree>
    <p:extLst>
      <p:ext uri="{BB962C8B-B14F-4D97-AF65-F5344CB8AC3E}">
        <p14:creationId xmlns:p14="http://schemas.microsoft.com/office/powerpoint/2010/main" val="151440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u="none" dirty="0"/>
              <a:t>Again the challenge is at </a:t>
            </a:r>
            <a:r>
              <a:rPr lang="en-US" u="none"/>
              <a:t>the local, </a:t>
            </a:r>
            <a:r>
              <a:rPr lang="en-US" u="none" dirty="0"/>
              <a:t>not at the </a:t>
            </a:r>
            <a:r>
              <a:rPr lang="en-US" u="none"/>
              <a:t>State level.</a:t>
            </a:r>
            <a:endParaRPr lang="en-US" u="none" dirty="0"/>
          </a:p>
        </p:txBody>
      </p:sp>
      <p:sp>
        <p:nvSpPr>
          <p:cNvPr id="4" name="Slide Number Placeholder 3"/>
          <p:cNvSpPr>
            <a:spLocks noGrp="1"/>
          </p:cNvSpPr>
          <p:nvPr>
            <p:ph type="sldNum" sz="quarter" idx="5"/>
          </p:nvPr>
        </p:nvSpPr>
        <p:spPr/>
        <p:txBody>
          <a:bodyPr/>
          <a:lstStyle/>
          <a:p>
            <a:fld id="{3C0DDAA2-1C43-4F84-BCB8-BB799C3B521C}" type="slidenum">
              <a:rPr lang="en-US" smtClean="0"/>
              <a:t>24</a:t>
            </a:fld>
            <a:endParaRPr lang="en-US" dirty="0"/>
          </a:p>
        </p:txBody>
      </p:sp>
    </p:spTree>
    <p:extLst>
      <p:ext uri="{BB962C8B-B14F-4D97-AF65-F5344CB8AC3E}">
        <p14:creationId xmlns:p14="http://schemas.microsoft.com/office/powerpoint/2010/main" val="4125446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u="none" dirty="0"/>
          </a:p>
        </p:txBody>
      </p:sp>
      <p:sp>
        <p:nvSpPr>
          <p:cNvPr id="4" name="Slide Number Placeholder 3"/>
          <p:cNvSpPr>
            <a:spLocks noGrp="1"/>
          </p:cNvSpPr>
          <p:nvPr>
            <p:ph type="sldNum" sz="quarter" idx="5"/>
          </p:nvPr>
        </p:nvSpPr>
        <p:spPr/>
        <p:txBody>
          <a:bodyPr/>
          <a:lstStyle/>
          <a:p>
            <a:fld id="{3C0DDAA2-1C43-4F84-BCB8-BB799C3B521C}" type="slidenum">
              <a:rPr lang="en-US" smtClean="0"/>
              <a:t>25</a:t>
            </a:fld>
            <a:endParaRPr lang="en-US" dirty="0"/>
          </a:p>
        </p:txBody>
      </p:sp>
    </p:spTree>
    <p:extLst>
      <p:ext uri="{BB962C8B-B14F-4D97-AF65-F5344CB8AC3E}">
        <p14:creationId xmlns:p14="http://schemas.microsoft.com/office/powerpoint/2010/main" val="20251324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26</a:t>
            </a:fld>
            <a:endParaRPr lang="en-US" dirty="0"/>
          </a:p>
        </p:txBody>
      </p:sp>
    </p:spTree>
    <p:extLst>
      <p:ext uri="{BB962C8B-B14F-4D97-AF65-F5344CB8AC3E}">
        <p14:creationId xmlns:p14="http://schemas.microsoft.com/office/powerpoint/2010/main" val="11429625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very clear in the law – home school students can participate in extracurricular activities as long as they meet the eligibility criteria.  The prom, homecoming dance, and commencement are NOT  extracurricular activities. This is a district call.</a:t>
            </a:r>
          </a:p>
        </p:txBody>
      </p:sp>
      <p:sp>
        <p:nvSpPr>
          <p:cNvPr id="4" name="Slide Number Placeholder 3"/>
          <p:cNvSpPr>
            <a:spLocks noGrp="1"/>
          </p:cNvSpPr>
          <p:nvPr>
            <p:ph type="sldNum" sz="quarter" idx="5"/>
          </p:nvPr>
        </p:nvSpPr>
        <p:spPr/>
        <p:txBody>
          <a:bodyPr/>
          <a:lstStyle/>
          <a:p>
            <a:fld id="{3C0DDAA2-1C43-4F84-BCB8-BB799C3B521C}" type="slidenum">
              <a:rPr lang="en-US" smtClean="0"/>
              <a:t>27</a:t>
            </a:fld>
            <a:endParaRPr lang="en-US" dirty="0"/>
          </a:p>
        </p:txBody>
      </p:sp>
    </p:spTree>
    <p:extLst>
      <p:ext uri="{BB962C8B-B14F-4D97-AF65-F5344CB8AC3E}">
        <p14:creationId xmlns:p14="http://schemas.microsoft.com/office/powerpoint/2010/main" val="39332231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districts have supplied home school data over the past 4 years, The Statewide numbers for 2021-22 were posted in December.</a:t>
            </a:r>
          </a:p>
          <a:p>
            <a:r>
              <a:rPr lang="en-US" dirty="0"/>
              <a:t>The home school guide and BEC were updated, and  published on our website. </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28</a:t>
            </a:fld>
            <a:endParaRPr lang="en-US" dirty="0"/>
          </a:p>
        </p:txBody>
      </p:sp>
    </p:spTree>
    <p:extLst>
      <p:ext uri="{BB962C8B-B14F-4D97-AF65-F5344CB8AC3E}">
        <p14:creationId xmlns:p14="http://schemas.microsoft.com/office/powerpoint/2010/main" val="15893415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29</a:t>
            </a:fld>
            <a:endParaRPr lang="en-US" dirty="0"/>
          </a:p>
        </p:txBody>
      </p:sp>
    </p:spTree>
    <p:extLst>
      <p:ext uri="{BB962C8B-B14F-4D97-AF65-F5344CB8AC3E}">
        <p14:creationId xmlns:p14="http://schemas.microsoft.com/office/powerpoint/2010/main" val="31398886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Thanks to my team from the School Services Office and other hard working PDE folks that contributed to the presentation.  And thank you for attending this presentation.  If there are any other questions, you can ask now or you can call or email us using the info on the slide but I will not answer legal questions. And thank you again</a:t>
            </a:r>
          </a:p>
        </p:txBody>
      </p:sp>
      <p:sp>
        <p:nvSpPr>
          <p:cNvPr id="4" name="Slide Number Placeholder 3"/>
          <p:cNvSpPr>
            <a:spLocks noGrp="1"/>
          </p:cNvSpPr>
          <p:nvPr>
            <p:ph type="sldNum" sz="quarter" idx="5"/>
          </p:nvPr>
        </p:nvSpPr>
        <p:spPr/>
        <p:txBody>
          <a:bodyPr/>
          <a:lstStyle/>
          <a:p>
            <a:fld id="{3C0DDAA2-1C43-4F84-BCB8-BB799C3B521C}" type="slidenum">
              <a:rPr lang="en-US" smtClean="0"/>
              <a:t>30</a:t>
            </a:fld>
            <a:endParaRPr lang="en-US" dirty="0"/>
          </a:p>
        </p:txBody>
      </p:sp>
    </p:spTree>
    <p:extLst>
      <p:ext uri="{BB962C8B-B14F-4D97-AF65-F5344CB8AC3E}">
        <p14:creationId xmlns:p14="http://schemas.microsoft.com/office/powerpoint/2010/main" val="727917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School Services Office is a ‘potpourri of PDE’  </a:t>
            </a:r>
          </a:p>
          <a:p>
            <a:r>
              <a:rPr lang="en-US" dirty="0"/>
              <a:t>Under the seasoned leadership of Monica Washington, we cover a lot different services.</a:t>
            </a:r>
          </a:p>
          <a:p>
            <a:r>
              <a:rPr lang="en-US" dirty="0"/>
              <a:t>Someone ask – what exactly do you do?</a:t>
            </a:r>
          </a:p>
          <a:p>
            <a:r>
              <a:rPr lang="en-US" dirty="0"/>
              <a:t> </a:t>
            </a:r>
          </a:p>
        </p:txBody>
      </p:sp>
      <p:sp>
        <p:nvSpPr>
          <p:cNvPr id="4" name="Slide Number Placeholder 3"/>
          <p:cNvSpPr>
            <a:spLocks noGrp="1"/>
          </p:cNvSpPr>
          <p:nvPr>
            <p:ph type="sldNum" sz="quarter" idx="5"/>
          </p:nvPr>
        </p:nvSpPr>
        <p:spPr/>
        <p:txBody>
          <a:bodyPr/>
          <a:lstStyle/>
          <a:p>
            <a:fld id="{3C0DDAA2-1C43-4F84-BCB8-BB799C3B521C}" type="slidenum">
              <a:rPr lang="en-US" smtClean="0"/>
              <a:t>3</a:t>
            </a:fld>
            <a:endParaRPr lang="en-US" dirty="0"/>
          </a:p>
        </p:txBody>
      </p:sp>
    </p:spTree>
    <p:extLst>
      <p:ext uri="{BB962C8B-B14F-4D97-AF65-F5344CB8AC3E}">
        <p14:creationId xmlns:p14="http://schemas.microsoft.com/office/powerpoint/2010/main" val="4215436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 Services Offices handles a myriad of needs for LEAs, many of which are listed here. We are the miscellaneous section of people that honestly if we don’t handle, we probably know who to connect you to!</a:t>
            </a:r>
          </a:p>
        </p:txBody>
      </p:sp>
      <p:sp>
        <p:nvSpPr>
          <p:cNvPr id="4" name="Slide Number Placeholder 3"/>
          <p:cNvSpPr>
            <a:spLocks noGrp="1"/>
          </p:cNvSpPr>
          <p:nvPr>
            <p:ph type="sldNum" sz="quarter" idx="5"/>
          </p:nvPr>
        </p:nvSpPr>
        <p:spPr/>
        <p:txBody>
          <a:bodyPr/>
          <a:lstStyle/>
          <a:p>
            <a:fld id="{3C0DDAA2-1C43-4F84-BCB8-BB799C3B521C}" type="slidenum">
              <a:rPr lang="en-US" smtClean="0"/>
              <a:t>4</a:t>
            </a:fld>
            <a:endParaRPr lang="en-US" dirty="0"/>
          </a:p>
        </p:txBody>
      </p:sp>
    </p:spTree>
    <p:extLst>
      <p:ext uri="{BB962C8B-B14F-4D97-AF65-F5344CB8AC3E}">
        <p14:creationId xmlns:p14="http://schemas.microsoft.com/office/powerpoint/2010/main" val="3422883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 education and private tutoring.  First and foremost home education is a right – the home education law can be found on PDE’s website – www.education.pa.gov search for Home Education  As long as the required documentation is provided and the parent/guardian meets the qualifications, a program can commence.  PDE’s role is provide guidance to districts and parents, so we are NOT the governing body nor record keeper for home school programs.  PA is a ‘local control’ State, meaning that local elected officials govern school districts, create and implement policies and enforce home school laws.  Ultimately any decisions on home school policies are going to be made by the School Board.</a:t>
            </a:r>
          </a:p>
        </p:txBody>
      </p:sp>
      <p:sp>
        <p:nvSpPr>
          <p:cNvPr id="4" name="Slide Number Placeholder 3"/>
          <p:cNvSpPr>
            <a:spLocks noGrp="1"/>
          </p:cNvSpPr>
          <p:nvPr>
            <p:ph type="sldNum" sz="quarter" idx="5"/>
          </p:nvPr>
        </p:nvSpPr>
        <p:spPr/>
        <p:txBody>
          <a:bodyPr/>
          <a:lstStyle/>
          <a:p>
            <a:fld id="{3C0DDAA2-1C43-4F84-BCB8-BB799C3B521C}" type="slidenum">
              <a:rPr lang="en-US" smtClean="0"/>
              <a:t>6</a:t>
            </a:fld>
            <a:endParaRPr lang="en-US" dirty="0"/>
          </a:p>
        </p:txBody>
      </p:sp>
    </p:spTree>
    <p:extLst>
      <p:ext uri="{BB962C8B-B14F-4D97-AF65-F5344CB8AC3E}">
        <p14:creationId xmlns:p14="http://schemas.microsoft.com/office/powerpoint/2010/main" val="2139061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different types of home schooling programs – a traditional home schooling program and a private tutoring program.  There are some differences in these approaches.  First a traditional home schooling program is where a parent or legal guardian assumes the role of teacher and manager of their child’s education.  A parent has the right to borrow curriculum materials – text books, can issue a state recognized diploma AFTER THE 12</a:t>
            </a:r>
            <a:r>
              <a:rPr lang="en-US" baseline="30000" dirty="0"/>
              <a:t>TH</a:t>
            </a:r>
            <a:r>
              <a:rPr lang="en-US" dirty="0"/>
              <a:t> YEAR OR FINAL HOME SCHOOL EVALUATION IS COMPLETED; And in the law, a student can participate in extracurricular activities.  For private tutoring, you don’t need an affidavit, there is no evaluation required but you also cannot get a diploma from a private tutoring program. The private tutor must be a PA Certified teacher and many districts will ask for information to confirm that the tutor does have a PA teaching certificate.</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7</a:t>
            </a:fld>
            <a:endParaRPr lang="en-US" dirty="0"/>
          </a:p>
        </p:txBody>
      </p:sp>
    </p:spTree>
    <p:extLst>
      <p:ext uri="{BB962C8B-B14F-4D97-AF65-F5344CB8AC3E}">
        <p14:creationId xmlns:p14="http://schemas.microsoft.com/office/powerpoint/2010/main" val="392193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the past four consecutive years– we got 100% compliance on submitting this data so a round of applause to all of our school districts.  If you haven’t submitted yet, you or your Superintendent probably have at least one email or  a voice mail from me  Again only districts submit this report.</a:t>
            </a:r>
          </a:p>
        </p:txBody>
      </p:sp>
      <p:sp>
        <p:nvSpPr>
          <p:cNvPr id="4" name="Slide Number Placeholder 3"/>
          <p:cNvSpPr>
            <a:spLocks noGrp="1"/>
          </p:cNvSpPr>
          <p:nvPr>
            <p:ph type="sldNum" sz="quarter" idx="5"/>
          </p:nvPr>
        </p:nvSpPr>
        <p:spPr/>
        <p:txBody>
          <a:bodyPr/>
          <a:lstStyle/>
          <a:p>
            <a:fld id="{3C0DDAA2-1C43-4F84-BCB8-BB799C3B521C}" type="slidenum">
              <a:rPr lang="en-US" smtClean="0"/>
              <a:t>8</a:t>
            </a:fld>
            <a:endParaRPr lang="en-US" dirty="0"/>
          </a:p>
        </p:txBody>
      </p:sp>
    </p:spTree>
    <p:extLst>
      <p:ext uri="{BB962C8B-B14F-4D97-AF65-F5344CB8AC3E}">
        <p14:creationId xmlns:p14="http://schemas.microsoft.com/office/powerpoint/2010/main" val="607364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the number of home school students was climbing gradually until 2020-21, roughly about 8.7% over the prior 6 years.  Then in 2020-21, there was a surge of home school students  -- up about 16,000 students in one year – those who like math that’s a 57% jump. Remember we report based upon the prior year and only those students that at the end of the year, not those that started home schooling and then re-enrolled in the district before the end of the year. And we don’t track those that bounced between enrolled and home schooling though part of the year.</a:t>
            </a: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9</a:t>
            </a:fld>
            <a:endParaRPr lang="en-US" dirty="0"/>
          </a:p>
        </p:txBody>
      </p:sp>
    </p:spTree>
    <p:extLst>
      <p:ext uri="{BB962C8B-B14F-4D97-AF65-F5344CB8AC3E}">
        <p14:creationId xmlns:p14="http://schemas.microsoft.com/office/powerpoint/2010/main" val="2046615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6 and 7 years olds have grown significantly –partly because we are now counting them and then COVID, but the numbers haven’t really declined since they peaked due to COVID.  Those 12 and up are holding steady too.  It doesn’t appear to be a return to the districts despite all of the technology and other opportunities available to these kiddos.  So tell me what’s going in your district?</a:t>
            </a:r>
          </a:p>
          <a:p>
            <a:r>
              <a:rPr lang="en-US" dirty="0"/>
              <a:t>I had two districts one in Lancaster County and One in Centre County where the districts had 100 fewer home schoolers and they said – whew – thank goodness.  Nah they said that some left the district, some went to the cyber program, some returned to the district but in spite of this, they still had more home schoolers than in the pre-Covid years… </a:t>
            </a:r>
          </a:p>
        </p:txBody>
      </p:sp>
      <p:sp>
        <p:nvSpPr>
          <p:cNvPr id="4" name="Slide Number Placeholder 3"/>
          <p:cNvSpPr>
            <a:spLocks noGrp="1"/>
          </p:cNvSpPr>
          <p:nvPr>
            <p:ph type="sldNum" sz="quarter" idx="5"/>
          </p:nvPr>
        </p:nvSpPr>
        <p:spPr/>
        <p:txBody>
          <a:bodyPr/>
          <a:lstStyle/>
          <a:p>
            <a:fld id="{3C0DDAA2-1C43-4F84-BCB8-BB799C3B521C}" type="slidenum">
              <a:rPr lang="en-US" smtClean="0"/>
              <a:t>10</a:t>
            </a:fld>
            <a:endParaRPr lang="en-US" dirty="0"/>
          </a:p>
        </p:txBody>
      </p:sp>
    </p:spTree>
    <p:extLst>
      <p:ext uri="{BB962C8B-B14F-4D97-AF65-F5344CB8AC3E}">
        <p14:creationId xmlns:p14="http://schemas.microsoft.com/office/powerpoint/2010/main" val="2443383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7F13630A-B4C6-440D-8DFA-092D64E442B8}" type="datetime1">
              <a:rPr lang="en-US" smtClean="0"/>
              <a:t>6/28/2024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95118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68029-EA98-428C-9C94-99DDD0A03049}" type="datetime1">
              <a:rPr lang="en-US" smtClean="0"/>
              <a:t>6/28/2024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858523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F0A0D-70E5-4974-AD90-8DA8B9AC48B2}" type="datetime1">
              <a:rPr lang="en-US" smtClean="0"/>
              <a:t>6/28/2024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865107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0CF1AE-9D07-4FAF-9EEC-B15CCCFC2843}" type="datetime1">
              <a:rPr lang="en-US" smtClean="0"/>
              <a:t>6/28/2024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2918980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BBFCA-7A7C-4191-8BC8-370AEEE02C16}" type="datetime1">
              <a:rPr lang="en-US" smtClean="0"/>
              <a:t>6/28/2024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497881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86EB9F-620D-4745-B0DC-239369A89773}" type="datetime1">
              <a:rPr lang="en-US" smtClean="0"/>
              <a:t>6/28/2024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39075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60D5E9-816A-404D-95C5-1BCCD4E30359}" type="datetime1">
              <a:rPr lang="en-US" smtClean="0"/>
              <a:t>6/28/2024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4687857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1F4DF-3504-4A5A-ACA1-B091F23F45D1}" type="datetime1">
              <a:rPr lang="en-US" smtClean="0"/>
              <a:t>6/28/2024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518495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96F1-C86A-40F8-B29C-18DAE3D14AAE}" type="datetime1">
              <a:rPr lang="en-US" smtClean="0"/>
              <a:t>6/28/2024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613118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47800"/>
            <a:ext cx="5111750" cy="4678363"/>
          </a:xfrm>
        </p:spPr>
        <p:txBody>
          <a:bodyPr/>
          <a:lstStyle>
            <a:lvl1pPr>
              <a:defRPr sz="24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44C58EE-A39A-4E93-949A-DFFC70D6E94B}" type="datetime1">
              <a:rPr lang="en-US" smtClean="0"/>
              <a:t>6/28/2024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
        <p:nvSpPr>
          <p:cNvPr id="8" name="Title 1"/>
          <p:cNvSpPr>
            <a:spLocks noGrp="1"/>
          </p:cNvSpPr>
          <p:nvPr>
            <p:ph type="title" hasCustomPrompt="1"/>
          </p:nvPr>
        </p:nvSpPr>
        <p:spPr>
          <a:xfrm>
            <a:off x="457200" y="304800"/>
            <a:ext cx="8229600" cy="1143000"/>
          </a:xfrm>
        </p:spPr>
        <p:txBody>
          <a:bodyPr/>
          <a:lstStyle/>
          <a:p>
            <a:r>
              <a:rPr lang="en-US" dirty="0"/>
              <a:t>Click to edit title </a:t>
            </a:r>
          </a:p>
        </p:txBody>
      </p:sp>
    </p:spTree>
    <p:extLst>
      <p:ext uri="{BB962C8B-B14F-4D97-AF65-F5344CB8AC3E}">
        <p14:creationId xmlns:p14="http://schemas.microsoft.com/office/powerpoint/2010/main" val="2064657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FFC4D-F93B-431C-B876-5FCBBC91611E}" type="datetime1">
              <a:rPr lang="en-US" smtClean="0"/>
              <a:t>6/28/2024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2745119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4" descr="Pennsylvania Department of Education 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361697" y="58674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Blue Banner - decorative imag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57200" y="6096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0341-FC7F-406E-BA30-1FF03FFEEBCF}" type="datetime1">
              <a:rPr lang="en-US" smtClean="0"/>
              <a:t>6/28/2024</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5762-CF65-4775-9966-A58D40CC61B9}" type="slidenum">
              <a:rPr lang="en-US" smtClean="0"/>
              <a:t>‹#›</a:t>
            </a:fld>
            <a:endParaRPr lang="en-US" dirty="0"/>
          </a:p>
        </p:txBody>
      </p:sp>
    </p:spTree>
    <p:extLst>
      <p:ext uri="{BB962C8B-B14F-4D97-AF65-F5344CB8AC3E}">
        <p14:creationId xmlns:p14="http://schemas.microsoft.com/office/powerpoint/2010/main" val="3756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hdr="0" ftr="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ducation.pa.gov/Policy-Funding/BECS/Purdons/Pages/HomeEducationProgram.asp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18/10/relationships/comments" Target="../comments/modernComment_16B_99ED4044.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education.pa.gov/K-12/Home%20Education%20and%20Private%20Tutoring/HomeEdPrivateTutoringGuide/Pages/default.asp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education.pa.gov/DataAndReporting/PIMS/Pages/default.aspx" TargetMode="External"/><Relationship Id="rId4" Type="http://schemas.openxmlformats.org/officeDocument/2006/relationships/hyperlink" Target="https://www.education.pa.gov/Policy-Funding/BECS/Purdons/Pages/HomeEducationProgram.aspx"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RA-PDE-SchoolService@pa.go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mailto:RA-Home-Education@pa.gov"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mailto:ra-school-configs@pa.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acode.com/secure/data/022/chapter11/chap11toc.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The Latest News on </a:t>
            </a:r>
            <a:br>
              <a:rPr lang="en-US" sz="2800" dirty="0"/>
            </a:br>
            <a:r>
              <a:rPr lang="en-US" sz="2800" dirty="0"/>
              <a:t>Home Schooling in PA</a:t>
            </a:r>
          </a:p>
        </p:txBody>
      </p:sp>
      <p:sp>
        <p:nvSpPr>
          <p:cNvPr id="3" name="Subtitle 2"/>
          <p:cNvSpPr>
            <a:spLocks noGrp="1"/>
          </p:cNvSpPr>
          <p:nvPr>
            <p:ph type="subTitle" idx="1"/>
          </p:nvPr>
        </p:nvSpPr>
        <p:spPr/>
        <p:txBody>
          <a:bodyPr>
            <a:normAutofit/>
          </a:bodyPr>
          <a:lstStyle/>
          <a:p>
            <a:r>
              <a:rPr lang="en-US" sz="2000" dirty="0"/>
              <a:t>Thomas J. Dubbs</a:t>
            </a:r>
          </a:p>
          <a:p>
            <a:r>
              <a:rPr lang="en-US" sz="2000" dirty="0"/>
              <a:t>PDE School Services Office</a:t>
            </a:r>
          </a:p>
          <a:p>
            <a:r>
              <a:rPr lang="en-US" sz="2000" dirty="0"/>
              <a:t>PHAA Webinar</a:t>
            </a:r>
          </a:p>
          <a:p>
            <a:r>
              <a:rPr lang="en-US" sz="2000" dirty="0"/>
              <a:t>August 13, 2024</a:t>
            </a:r>
          </a:p>
        </p:txBody>
      </p:sp>
      <p:sp>
        <p:nvSpPr>
          <p:cNvPr id="4" name="Slide Number Placeholder 3"/>
          <p:cNvSpPr>
            <a:spLocks noGrp="1"/>
          </p:cNvSpPr>
          <p:nvPr>
            <p:ph type="sldNum" sz="quarter" idx="12"/>
          </p:nvPr>
        </p:nvSpPr>
        <p:spPr/>
        <p:txBody>
          <a:bodyPr/>
          <a:lstStyle/>
          <a:p>
            <a:fld id="{680C5762-CF65-4775-9966-A58D40CC61B9}" type="slidenum">
              <a:rPr lang="en-US" smtClean="0"/>
              <a:t>1</a:t>
            </a:fld>
            <a:endParaRPr lang="en-US" dirty="0"/>
          </a:p>
        </p:txBody>
      </p:sp>
      <p:sp>
        <p:nvSpPr>
          <p:cNvPr id="5" name="Date Placeholder 4"/>
          <p:cNvSpPr>
            <a:spLocks noGrp="1"/>
          </p:cNvSpPr>
          <p:nvPr>
            <p:ph type="dt" sz="half" idx="10"/>
          </p:nvPr>
        </p:nvSpPr>
        <p:spPr/>
        <p:txBody>
          <a:bodyPr/>
          <a:lstStyle/>
          <a:p>
            <a:fld id="{01DC3D52-904E-4A66-ACEA-A7B79BE56C18}" type="datetime1">
              <a:rPr lang="en-US" smtClean="0"/>
              <a:t>6/28/2024</a:t>
            </a:fld>
            <a:endParaRPr lang="en-US" dirty="0"/>
          </a:p>
        </p:txBody>
      </p:sp>
    </p:spTree>
    <p:extLst>
      <p:ext uri="{BB962C8B-B14F-4D97-AF65-F5344CB8AC3E}">
        <p14:creationId xmlns:p14="http://schemas.microsoft.com/office/powerpoint/2010/main" val="13798340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95168-253F-479C-A921-728F5FA7FFB8}"/>
              </a:ext>
            </a:extLst>
          </p:cNvPr>
          <p:cNvSpPr>
            <a:spLocks noGrp="1"/>
          </p:cNvSpPr>
          <p:nvPr>
            <p:ph type="title"/>
          </p:nvPr>
        </p:nvSpPr>
        <p:spPr/>
        <p:txBody>
          <a:bodyPr/>
          <a:lstStyle/>
          <a:p>
            <a:pPr algn="ctr"/>
            <a:r>
              <a:rPr lang="en-US"/>
              <a:t>Home School Students – By Age </a:t>
            </a:r>
          </a:p>
        </p:txBody>
      </p:sp>
      <p:graphicFrame>
        <p:nvGraphicFramePr>
          <p:cNvPr id="6" name="Content Placeholder 5">
            <a:extLst>
              <a:ext uri="{FF2B5EF4-FFF2-40B4-BE49-F238E27FC236}">
                <a16:creationId xmlns:a16="http://schemas.microsoft.com/office/drawing/2014/main" id="{99A9D4B5-6777-4040-B1DB-0AA8C6A6A097}"/>
              </a:ext>
            </a:extLst>
          </p:cNvPr>
          <p:cNvGraphicFramePr>
            <a:graphicFrameLocks noGrp="1"/>
          </p:cNvGraphicFramePr>
          <p:nvPr>
            <p:ph idx="1"/>
          </p:nvPr>
        </p:nvGraphicFramePr>
        <p:xfrm>
          <a:off x="457201" y="1143001"/>
          <a:ext cx="8229599" cy="4728477"/>
        </p:xfrm>
        <a:graphic>
          <a:graphicData uri="http://schemas.openxmlformats.org/drawingml/2006/table">
            <a:tbl>
              <a:tblPr firstRow="1" bandRow="1">
                <a:tableStyleId>{5C22544A-7EE6-4342-B048-85BDC9FD1C3A}</a:tableStyleId>
              </a:tblPr>
              <a:tblGrid>
                <a:gridCol w="1179250">
                  <a:extLst>
                    <a:ext uri="{9D8B030D-6E8A-4147-A177-3AD203B41FA5}">
                      <a16:colId xmlns:a16="http://schemas.microsoft.com/office/drawing/2014/main" val="2923958713"/>
                    </a:ext>
                  </a:extLst>
                </a:gridCol>
                <a:gridCol w="1146853">
                  <a:extLst>
                    <a:ext uri="{9D8B030D-6E8A-4147-A177-3AD203B41FA5}">
                      <a16:colId xmlns:a16="http://schemas.microsoft.com/office/drawing/2014/main" val="4060610833"/>
                    </a:ext>
                  </a:extLst>
                </a:gridCol>
                <a:gridCol w="1079392">
                  <a:extLst>
                    <a:ext uri="{9D8B030D-6E8A-4147-A177-3AD203B41FA5}">
                      <a16:colId xmlns:a16="http://schemas.microsoft.com/office/drawing/2014/main" val="3940561996"/>
                    </a:ext>
                  </a:extLst>
                </a:gridCol>
                <a:gridCol w="1146853">
                  <a:extLst>
                    <a:ext uri="{9D8B030D-6E8A-4147-A177-3AD203B41FA5}">
                      <a16:colId xmlns:a16="http://schemas.microsoft.com/office/drawing/2014/main" val="3126937909"/>
                    </a:ext>
                  </a:extLst>
                </a:gridCol>
                <a:gridCol w="1248620">
                  <a:extLst>
                    <a:ext uri="{9D8B030D-6E8A-4147-A177-3AD203B41FA5}">
                      <a16:colId xmlns:a16="http://schemas.microsoft.com/office/drawing/2014/main" val="3986459984"/>
                    </a:ext>
                  </a:extLst>
                </a:gridCol>
                <a:gridCol w="1013905">
                  <a:extLst>
                    <a:ext uri="{9D8B030D-6E8A-4147-A177-3AD203B41FA5}">
                      <a16:colId xmlns:a16="http://schemas.microsoft.com/office/drawing/2014/main" val="1795542655"/>
                    </a:ext>
                  </a:extLst>
                </a:gridCol>
                <a:gridCol w="1414726">
                  <a:extLst>
                    <a:ext uri="{9D8B030D-6E8A-4147-A177-3AD203B41FA5}">
                      <a16:colId xmlns:a16="http://schemas.microsoft.com/office/drawing/2014/main" val="2525339743"/>
                    </a:ext>
                  </a:extLst>
                </a:gridCol>
              </a:tblGrid>
              <a:tr h="508087">
                <a:tc>
                  <a:txBody>
                    <a:bodyPr/>
                    <a:lstStyle/>
                    <a:p>
                      <a:endParaRPr lang="en-US" sz="1000">
                        <a:latin typeface="Arial" panose="020B0604020202020204" pitchFamily="34" charset="0"/>
                        <a:cs typeface="Arial" panose="020B0604020202020204" pitchFamily="34" charset="0"/>
                      </a:endParaRPr>
                    </a:p>
                  </a:txBody>
                  <a:tcPr/>
                </a:tc>
                <a:tc>
                  <a:txBody>
                    <a:bodyPr/>
                    <a:lstStyle/>
                    <a:p>
                      <a:pPr algn="ctr"/>
                      <a:r>
                        <a:rPr lang="en-US" sz="1000">
                          <a:latin typeface="Arial" panose="020B0604020202020204" pitchFamily="34" charset="0"/>
                          <a:cs typeface="Arial" panose="020B0604020202020204" pitchFamily="34" charset="0"/>
                        </a:rPr>
                        <a:t>2018-19</a:t>
                      </a:r>
                    </a:p>
                  </a:txBody>
                  <a:tcPr/>
                </a:tc>
                <a:tc>
                  <a:txBody>
                    <a:bodyPr/>
                    <a:lstStyle/>
                    <a:p>
                      <a:pPr algn="ctr"/>
                      <a:r>
                        <a:rPr lang="en-US" sz="1000">
                          <a:latin typeface="Arial" panose="020B0604020202020204" pitchFamily="34" charset="0"/>
                          <a:cs typeface="Arial" panose="020B0604020202020204" pitchFamily="34" charset="0"/>
                        </a:rPr>
                        <a:t>2019-20</a:t>
                      </a:r>
                    </a:p>
                  </a:txBody>
                  <a:tcPr/>
                </a:tc>
                <a:tc>
                  <a:txBody>
                    <a:bodyPr/>
                    <a:lstStyle/>
                    <a:p>
                      <a:pPr algn="ctr"/>
                      <a:r>
                        <a:rPr lang="en-US" sz="1000">
                          <a:latin typeface="Arial" panose="020B0604020202020204" pitchFamily="34" charset="0"/>
                          <a:cs typeface="Arial" panose="020B0604020202020204" pitchFamily="34" charset="0"/>
                        </a:rPr>
                        <a:t>2020-21</a:t>
                      </a:r>
                    </a:p>
                  </a:txBody>
                  <a:tcPr/>
                </a:tc>
                <a:tc>
                  <a:txBody>
                    <a:bodyPr/>
                    <a:lstStyle/>
                    <a:p>
                      <a:pPr algn="ctr"/>
                      <a:r>
                        <a:rPr lang="en-US" sz="1000">
                          <a:latin typeface="Arial" panose="020B0604020202020204" pitchFamily="34" charset="0"/>
                          <a:cs typeface="Arial" panose="020B0604020202020204" pitchFamily="34" charset="0"/>
                        </a:rPr>
                        <a:t>2021-22</a:t>
                      </a:r>
                    </a:p>
                  </a:txBody>
                  <a:tcPr/>
                </a:tc>
                <a:tc>
                  <a:txBody>
                    <a:bodyPr/>
                    <a:lstStyle/>
                    <a:p>
                      <a:pPr algn="ctr"/>
                      <a:r>
                        <a:rPr lang="en-US" sz="1000">
                          <a:latin typeface="Arial" panose="020B0604020202020204" pitchFamily="34" charset="0"/>
                          <a:cs typeface="Arial" panose="020B0604020202020204" pitchFamily="34" charset="0"/>
                        </a:rPr>
                        <a:t>2022-23</a:t>
                      </a:r>
                    </a:p>
                  </a:txBody>
                  <a:tcPr/>
                </a:tc>
                <a:tc>
                  <a:txBody>
                    <a:bodyPr/>
                    <a:lstStyle/>
                    <a:p>
                      <a:pPr algn="ctr"/>
                      <a:r>
                        <a:rPr lang="en-US" sz="1000">
                          <a:latin typeface="Arial" panose="020B0604020202020204" pitchFamily="34" charset="0"/>
                          <a:cs typeface="Arial" panose="020B0604020202020204" pitchFamily="34" charset="0"/>
                        </a:rPr>
                        <a:t>% Change (+ or -) </a:t>
                      </a:r>
                    </a:p>
                    <a:p>
                      <a:pPr algn="ctr"/>
                      <a:r>
                        <a:rPr lang="en-US" sz="1000">
                          <a:latin typeface="Arial" panose="020B0604020202020204" pitchFamily="34" charset="0"/>
                          <a:cs typeface="Arial" panose="020B0604020202020204" pitchFamily="34" charset="0"/>
                        </a:rPr>
                        <a:t>2018-19 v. 2022-23</a:t>
                      </a:r>
                    </a:p>
                  </a:txBody>
                  <a:tcPr/>
                </a:tc>
                <a:extLst>
                  <a:ext uri="{0D108BD9-81ED-4DB2-BD59-A6C34878D82A}">
                    <a16:rowId xmlns:a16="http://schemas.microsoft.com/office/drawing/2014/main" val="1807999657"/>
                  </a:ext>
                </a:extLst>
              </a:tr>
              <a:tr h="238106">
                <a:tc>
                  <a:txBody>
                    <a:bodyPr/>
                    <a:lstStyle/>
                    <a:p>
                      <a:r>
                        <a:rPr lang="en-US" sz="1000">
                          <a:latin typeface="Arial" panose="020B0604020202020204" pitchFamily="34" charset="0"/>
                          <a:cs typeface="Arial" panose="020B0604020202020204" pitchFamily="34" charset="0"/>
                        </a:rPr>
                        <a:t>5 yrs.</a:t>
                      </a:r>
                    </a:p>
                  </a:txBody>
                  <a:tcPr/>
                </a:tc>
                <a:tc>
                  <a:txBody>
                    <a:bodyPr/>
                    <a:lstStyle/>
                    <a:p>
                      <a:pPr algn="ctr"/>
                      <a:r>
                        <a:rPr lang="en-US" sz="1000">
                          <a:latin typeface="Arial" panose="020B0604020202020204" pitchFamily="34" charset="0"/>
                          <a:cs typeface="Arial" panose="020B0604020202020204" pitchFamily="34" charset="0"/>
                        </a:rPr>
                        <a:t>129</a:t>
                      </a:r>
                    </a:p>
                  </a:txBody>
                  <a:tcPr/>
                </a:tc>
                <a:tc>
                  <a:txBody>
                    <a:bodyPr/>
                    <a:lstStyle/>
                    <a:p>
                      <a:pPr algn="ctr"/>
                      <a:r>
                        <a:rPr lang="en-US" sz="1000">
                          <a:latin typeface="Arial" panose="020B0604020202020204" pitchFamily="34" charset="0"/>
                          <a:cs typeface="Arial" panose="020B0604020202020204" pitchFamily="34" charset="0"/>
                        </a:rPr>
                        <a:t>181</a:t>
                      </a:r>
                    </a:p>
                  </a:txBody>
                  <a:tcPr/>
                </a:tc>
                <a:tc>
                  <a:txBody>
                    <a:bodyPr/>
                    <a:lstStyle/>
                    <a:p>
                      <a:pPr algn="ctr"/>
                      <a:r>
                        <a:rPr lang="en-US" sz="1000">
                          <a:latin typeface="Arial" panose="020B0604020202020204" pitchFamily="34" charset="0"/>
                          <a:cs typeface="Arial" panose="020B0604020202020204" pitchFamily="34" charset="0"/>
                        </a:rPr>
                        <a:t>1,725</a:t>
                      </a:r>
                    </a:p>
                  </a:txBody>
                  <a:tcPr/>
                </a:tc>
                <a:tc>
                  <a:txBody>
                    <a:bodyPr/>
                    <a:lstStyle/>
                    <a:p>
                      <a:pPr algn="ctr"/>
                      <a:r>
                        <a:rPr lang="en-US" sz="1000">
                          <a:latin typeface="Arial" panose="020B0604020202020204" pitchFamily="34" charset="0"/>
                          <a:cs typeface="Arial" panose="020B0604020202020204" pitchFamily="34" charset="0"/>
                        </a:rPr>
                        <a:t>1,095</a:t>
                      </a:r>
                    </a:p>
                  </a:txBody>
                  <a:tcPr/>
                </a:tc>
                <a:tc>
                  <a:txBody>
                    <a:bodyPr/>
                    <a:lstStyle/>
                    <a:p>
                      <a:pPr algn="ctr"/>
                      <a:r>
                        <a:rPr lang="en-US" sz="1000" dirty="0">
                          <a:latin typeface="Arial" panose="020B0604020202020204" pitchFamily="34" charset="0"/>
                          <a:cs typeface="Arial" panose="020B0604020202020204" pitchFamily="34" charset="0"/>
                        </a:rPr>
                        <a:t>1,063</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+ 824%</a:t>
                      </a:r>
                    </a:p>
                  </a:txBody>
                  <a:tcPr/>
                </a:tc>
                <a:extLst>
                  <a:ext uri="{0D108BD9-81ED-4DB2-BD59-A6C34878D82A}">
                    <a16:rowId xmlns:a16="http://schemas.microsoft.com/office/drawing/2014/main" val="4282352824"/>
                  </a:ext>
                </a:extLst>
              </a:tr>
              <a:tr h="238106">
                <a:tc>
                  <a:txBody>
                    <a:bodyPr/>
                    <a:lstStyle/>
                    <a:p>
                      <a:r>
                        <a:rPr lang="en-US" sz="1000">
                          <a:latin typeface="Arial" panose="020B0604020202020204" pitchFamily="34" charset="0"/>
                          <a:cs typeface="Arial" panose="020B0604020202020204" pitchFamily="34" charset="0"/>
                        </a:rPr>
                        <a:t>6 yrs.</a:t>
                      </a:r>
                    </a:p>
                  </a:txBody>
                  <a:tcPr/>
                </a:tc>
                <a:tc>
                  <a:txBody>
                    <a:bodyPr/>
                    <a:lstStyle/>
                    <a:p>
                      <a:pPr algn="ctr"/>
                      <a:r>
                        <a:rPr lang="en-US" sz="1000">
                          <a:latin typeface="Arial" panose="020B0604020202020204" pitchFamily="34" charset="0"/>
                          <a:cs typeface="Arial" panose="020B0604020202020204" pitchFamily="34" charset="0"/>
                        </a:rPr>
                        <a:t>382</a:t>
                      </a:r>
                    </a:p>
                  </a:txBody>
                  <a:tcPr/>
                </a:tc>
                <a:tc>
                  <a:txBody>
                    <a:bodyPr/>
                    <a:lstStyle/>
                    <a:p>
                      <a:pPr algn="ctr"/>
                      <a:r>
                        <a:rPr lang="en-US" sz="1000">
                          <a:latin typeface="Arial" panose="020B0604020202020204" pitchFamily="34" charset="0"/>
                          <a:cs typeface="Arial" panose="020B0604020202020204" pitchFamily="34" charset="0"/>
                        </a:rPr>
                        <a:t>497</a:t>
                      </a:r>
                    </a:p>
                  </a:txBody>
                  <a:tcPr/>
                </a:tc>
                <a:tc>
                  <a:txBody>
                    <a:bodyPr/>
                    <a:lstStyle/>
                    <a:p>
                      <a:pPr algn="ctr"/>
                      <a:r>
                        <a:rPr lang="en-US" sz="1000">
                          <a:latin typeface="Arial" panose="020B0604020202020204" pitchFamily="34" charset="0"/>
                          <a:cs typeface="Arial" panose="020B0604020202020204" pitchFamily="34" charset="0"/>
                        </a:rPr>
                        <a:t>4,334</a:t>
                      </a:r>
                    </a:p>
                  </a:txBody>
                  <a:tcPr/>
                </a:tc>
                <a:tc>
                  <a:txBody>
                    <a:bodyPr/>
                    <a:lstStyle/>
                    <a:p>
                      <a:pPr algn="ctr"/>
                      <a:r>
                        <a:rPr lang="en-US" sz="1000">
                          <a:latin typeface="Arial" panose="020B0604020202020204" pitchFamily="34" charset="0"/>
                          <a:cs typeface="Arial" panose="020B0604020202020204" pitchFamily="34" charset="0"/>
                        </a:rPr>
                        <a:t>3,674</a:t>
                      </a:r>
                    </a:p>
                  </a:txBody>
                  <a:tcPr/>
                </a:tc>
                <a:tc>
                  <a:txBody>
                    <a:bodyPr/>
                    <a:lstStyle/>
                    <a:p>
                      <a:pPr algn="ctr"/>
                      <a:r>
                        <a:rPr lang="en-US" sz="1000" dirty="0">
                          <a:latin typeface="Arial" panose="020B0604020202020204" pitchFamily="34" charset="0"/>
                          <a:cs typeface="Arial" panose="020B0604020202020204" pitchFamily="34" charset="0"/>
                        </a:rPr>
                        <a:t>3,622</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+948%</a:t>
                      </a:r>
                    </a:p>
                  </a:txBody>
                  <a:tcPr/>
                </a:tc>
                <a:extLst>
                  <a:ext uri="{0D108BD9-81ED-4DB2-BD59-A6C34878D82A}">
                    <a16:rowId xmlns:a16="http://schemas.microsoft.com/office/drawing/2014/main" val="2259050972"/>
                  </a:ext>
                </a:extLst>
              </a:tr>
              <a:tr h="238106">
                <a:tc>
                  <a:txBody>
                    <a:bodyPr/>
                    <a:lstStyle/>
                    <a:p>
                      <a:r>
                        <a:rPr lang="en-US" sz="1000">
                          <a:latin typeface="Arial" panose="020B0604020202020204" pitchFamily="34" charset="0"/>
                          <a:cs typeface="Arial" panose="020B0604020202020204" pitchFamily="34" charset="0"/>
                        </a:rPr>
                        <a:t>7 yrs.</a:t>
                      </a:r>
                    </a:p>
                  </a:txBody>
                  <a:tcPr/>
                </a:tc>
                <a:tc>
                  <a:txBody>
                    <a:bodyPr/>
                    <a:lstStyle/>
                    <a:p>
                      <a:pPr algn="ctr"/>
                      <a:r>
                        <a:rPr lang="en-US" sz="1000">
                          <a:latin typeface="Arial" panose="020B0604020202020204" pitchFamily="34" charset="0"/>
                          <a:cs typeface="Arial" panose="020B0604020202020204" pitchFamily="34" charset="0"/>
                        </a:rPr>
                        <a:t>1,159</a:t>
                      </a:r>
                    </a:p>
                  </a:txBody>
                  <a:tcPr/>
                </a:tc>
                <a:tc>
                  <a:txBody>
                    <a:bodyPr/>
                    <a:lstStyle/>
                    <a:p>
                      <a:pPr algn="ctr"/>
                      <a:r>
                        <a:rPr lang="en-US" sz="1000">
                          <a:latin typeface="Arial" panose="020B0604020202020204" pitchFamily="34" charset="0"/>
                          <a:cs typeface="Arial" panose="020B0604020202020204" pitchFamily="34" charset="0"/>
                        </a:rPr>
                        <a:t>1,350</a:t>
                      </a:r>
                    </a:p>
                  </a:txBody>
                  <a:tcPr/>
                </a:tc>
                <a:tc>
                  <a:txBody>
                    <a:bodyPr/>
                    <a:lstStyle/>
                    <a:p>
                      <a:pPr algn="ctr"/>
                      <a:r>
                        <a:rPr lang="en-US" sz="1000">
                          <a:latin typeface="Arial" panose="020B0604020202020204" pitchFamily="34" charset="0"/>
                          <a:cs typeface="Arial" panose="020B0604020202020204" pitchFamily="34" charset="0"/>
                        </a:rPr>
                        <a:t>4,415</a:t>
                      </a:r>
                    </a:p>
                  </a:txBody>
                  <a:tcPr/>
                </a:tc>
                <a:tc>
                  <a:txBody>
                    <a:bodyPr/>
                    <a:lstStyle/>
                    <a:p>
                      <a:pPr algn="ctr"/>
                      <a:r>
                        <a:rPr lang="en-US" sz="1000">
                          <a:latin typeface="Arial" panose="020B0604020202020204" pitchFamily="34" charset="0"/>
                          <a:cs typeface="Arial" panose="020B0604020202020204" pitchFamily="34" charset="0"/>
                        </a:rPr>
                        <a:t>4,241</a:t>
                      </a:r>
                    </a:p>
                  </a:txBody>
                  <a:tcPr/>
                </a:tc>
                <a:tc>
                  <a:txBody>
                    <a:bodyPr/>
                    <a:lstStyle/>
                    <a:p>
                      <a:pPr algn="ctr"/>
                      <a:r>
                        <a:rPr lang="en-US" sz="1000" dirty="0">
                          <a:latin typeface="Arial" panose="020B0604020202020204" pitchFamily="34" charset="0"/>
                          <a:cs typeface="Arial" panose="020B0604020202020204" pitchFamily="34" charset="0"/>
                        </a:rPr>
                        <a:t>4,067</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+351%</a:t>
                      </a:r>
                    </a:p>
                  </a:txBody>
                  <a:tcPr/>
                </a:tc>
                <a:extLst>
                  <a:ext uri="{0D108BD9-81ED-4DB2-BD59-A6C34878D82A}">
                    <a16:rowId xmlns:a16="http://schemas.microsoft.com/office/drawing/2014/main" val="1866471908"/>
                  </a:ext>
                </a:extLst>
              </a:tr>
              <a:tr h="238106">
                <a:tc>
                  <a:txBody>
                    <a:bodyPr/>
                    <a:lstStyle/>
                    <a:p>
                      <a:r>
                        <a:rPr lang="en-US" sz="1000">
                          <a:latin typeface="Arial" panose="020B0604020202020204" pitchFamily="34" charset="0"/>
                          <a:cs typeface="Arial" panose="020B0604020202020204" pitchFamily="34" charset="0"/>
                        </a:rPr>
                        <a:t>8 yrs.</a:t>
                      </a:r>
                    </a:p>
                  </a:txBody>
                  <a:tcPr/>
                </a:tc>
                <a:tc>
                  <a:txBody>
                    <a:bodyPr/>
                    <a:lstStyle/>
                    <a:p>
                      <a:pPr algn="ctr"/>
                      <a:r>
                        <a:rPr lang="en-US" sz="1000">
                          <a:latin typeface="Arial" panose="020B0604020202020204" pitchFamily="34" charset="0"/>
                          <a:cs typeface="Arial" panose="020B0604020202020204" pitchFamily="34" charset="0"/>
                        </a:rPr>
                        <a:t>2,500</a:t>
                      </a:r>
                    </a:p>
                  </a:txBody>
                  <a:tcPr/>
                </a:tc>
                <a:tc>
                  <a:txBody>
                    <a:bodyPr/>
                    <a:lstStyle/>
                    <a:p>
                      <a:pPr algn="ctr"/>
                      <a:r>
                        <a:rPr lang="en-US" sz="1000">
                          <a:latin typeface="Arial" panose="020B0604020202020204" pitchFamily="34" charset="0"/>
                          <a:cs typeface="Arial" panose="020B0604020202020204" pitchFamily="34" charset="0"/>
                        </a:rPr>
                        <a:t>2,578</a:t>
                      </a:r>
                    </a:p>
                  </a:txBody>
                  <a:tcPr/>
                </a:tc>
                <a:tc>
                  <a:txBody>
                    <a:bodyPr/>
                    <a:lstStyle/>
                    <a:p>
                      <a:pPr algn="ctr"/>
                      <a:r>
                        <a:rPr lang="en-US" sz="1000">
                          <a:latin typeface="Arial" panose="020B0604020202020204" pitchFamily="34" charset="0"/>
                          <a:cs typeface="Arial" panose="020B0604020202020204" pitchFamily="34" charset="0"/>
                        </a:rPr>
                        <a:t>4,283</a:t>
                      </a:r>
                    </a:p>
                  </a:txBody>
                  <a:tcPr/>
                </a:tc>
                <a:tc>
                  <a:txBody>
                    <a:bodyPr/>
                    <a:lstStyle/>
                    <a:p>
                      <a:pPr algn="ctr"/>
                      <a:r>
                        <a:rPr lang="en-US" sz="1000">
                          <a:latin typeface="Arial" panose="020B0604020202020204" pitchFamily="34" charset="0"/>
                          <a:cs typeface="Arial" panose="020B0604020202020204" pitchFamily="34" charset="0"/>
                        </a:rPr>
                        <a:t>3,909</a:t>
                      </a:r>
                    </a:p>
                  </a:txBody>
                  <a:tcPr/>
                </a:tc>
                <a:tc>
                  <a:txBody>
                    <a:bodyPr/>
                    <a:lstStyle/>
                    <a:p>
                      <a:pPr algn="ctr"/>
                      <a:r>
                        <a:rPr lang="en-US" sz="1000" dirty="0">
                          <a:latin typeface="Arial" panose="020B0604020202020204" pitchFamily="34" charset="0"/>
                          <a:cs typeface="Arial" panose="020B0604020202020204" pitchFamily="34" charset="0"/>
                        </a:rPr>
                        <a:t>4,132</a:t>
                      </a:r>
                    </a:p>
                  </a:txBody>
                  <a:tcPr/>
                </a:tc>
                <a:tc>
                  <a:txBody>
                    <a:bodyPr/>
                    <a:lstStyle/>
                    <a:p>
                      <a:pPr algn="ctr"/>
                      <a:r>
                        <a:rPr lang="en-US" sz="1000">
                          <a:solidFill>
                            <a:schemeClr val="tx1"/>
                          </a:solidFill>
                          <a:latin typeface="Arial" panose="020B0604020202020204" pitchFamily="34" charset="0"/>
                          <a:cs typeface="Arial" panose="020B0604020202020204" pitchFamily="34" charset="0"/>
                        </a:rPr>
                        <a:t>+65%</a:t>
                      </a:r>
                    </a:p>
                  </a:txBody>
                  <a:tcPr/>
                </a:tc>
                <a:extLst>
                  <a:ext uri="{0D108BD9-81ED-4DB2-BD59-A6C34878D82A}">
                    <a16:rowId xmlns:a16="http://schemas.microsoft.com/office/drawing/2014/main" val="1366400076"/>
                  </a:ext>
                </a:extLst>
              </a:tr>
              <a:tr h="238106">
                <a:tc>
                  <a:txBody>
                    <a:bodyPr/>
                    <a:lstStyle/>
                    <a:p>
                      <a:r>
                        <a:rPr lang="en-US" sz="1000">
                          <a:latin typeface="Arial" panose="020B0604020202020204" pitchFamily="34" charset="0"/>
                          <a:cs typeface="Arial" panose="020B0604020202020204" pitchFamily="34" charset="0"/>
                        </a:rPr>
                        <a:t>9 yrs.</a:t>
                      </a:r>
                    </a:p>
                  </a:txBody>
                  <a:tcPr/>
                </a:tc>
                <a:tc>
                  <a:txBody>
                    <a:bodyPr/>
                    <a:lstStyle/>
                    <a:p>
                      <a:pPr algn="ctr"/>
                      <a:r>
                        <a:rPr lang="en-US" sz="1000">
                          <a:latin typeface="Arial" panose="020B0604020202020204" pitchFamily="34" charset="0"/>
                          <a:cs typeface="Arial" panose="020B0604020202020204" pitchFamily="34" charset="0"/>
                        </a:rPr>
                        <a:t>2,621</a:t>
                      </a:r>
                    </a:p>
                  </a:txBody>
                  <a:tcPr/>
                </a:tc>
                <a:tc>
                  <a:txBody>
                    <a:bodyPr/>
                    <a:lstStyle/>
                    <a:p>
                      <a:pPr algn="ctr"/>
                      <a:r>
                        <a:rPr lang="en-US" sz="1000">
                          <a:latin typeface="Arial" panose="020B0604020202020204" pitchFamily="34" charset="0"/>
                          <a:cs typeface="Arial" panose="020B0604020202020204" pitchFamily="34" charset="0"/>
                        </a:rPr>
                        <a:t>2,637</a:t>
                      </a:r>
                    </a:p>
                  </a:txBody>
                  <a:tcPr/>
                </a:tc>
                <a:tc>
                  <a:txBody>
                    <a:bodyPr/>
                    <a:lstStyle/>
                    <a:p>
                      <a:pPr algn="ctr"/>
                      <a:r>
                        <a:rPr lang="en-US" sz="1000">
                          <a:latin typeface="Arial" panose="020B0604020202020204" pitchFamily="34" charset="0"/>
                          <a:cs typeface="Arial" panose="020B0604020202020204" pitchFamily="34" charset="0"/>
                        </a:rPr>
                        <a:t>3,938</a:t>
                      </a:r>
                    </a:p>
                  </a:txBody>
                  <a:tcPr/>
                </a:tc>
                <a:tc>
                  <a:txBody>
                    <a:bodyPr/>
                    <a:lstStyle/>
                    <a:p>
                      <a:pPr algn="ctr"/>
                      <a:r>
                        <a:rPr lang="en-US" sz="1000">
                          <a:latin typeface="Arial" panose="020B0604020202020204" pitchFamily="34" charset="0"/>
                          <a:cs typeface="Arial" panose="020B0604020202020204" pitchFamily="34" charset="0"/>
                        </a:rPr>
                        <a:t>3,790</a:t>
                      </a:r>
                    </a:p>
                  </a:txBody>
                  <a:tcPr/>
                </a:tc>
                <a:tc>
                  <a:txBody>
                    <a:bodyPr/>
                    <a:lstStyle/>
                    <a:p>
                      <a:pPr algn="ctr"/>
                      <a:r>
                        <a:rPr lang="en-US" sz="1000" dirty="0">
                          <a:latin typeface="Arial" panose="020B0604020202020204" pitchFamily="34" charset="0"/>
                          <a:cs typeface="Arial" panose="020B0604020202020204" pitchFamily="34" charset="0"/>
                        </a:rPr>
                        <a:t>3,857</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+47%</a:t>
                      </a:r>
                    </a:p>
                  </a:txBody>
                  <a:tcPr/>
                </a:tc>
                <a:extLst>
                  <a:ext uri="{0D108BD9-81ED-4DB2-BD59-A6C34878D82A}">
                    <a16:rowId xmlns:a16="http://schemas.microsoft.com/office/drawing/2014/main" val="1979367771"/>
                  </a:ext>
                </a:extLst>
              </a:tr>
              <a:tr h="238106">
                <a:tc>
                  <a:txBody>
                    <a:bodyPr/>
                    <a:lstStyle/>
                    <a:p>
                      <a:r>
                        <a:rPr lang="en-US" sz="1000">
                          <a:latin typeface="Arial" panose="020B0604020202020204" pitchFamily="34" charset="0"/>
                          <a:cs typeface="Arial" panose="020B0604020202020204" pitchFamily="34" charset="0"/>
                        </a:rPr>
                        <a:t>10 yrs.</a:t>
                      </a:r>
                    </a:p>
                  </a:txBody>
                  <a:tcPr/>
                </a:tc>
                <a:tc>
                  <a:txBody>
                    <a:bodyPr/>
                    <a:lstStyle/>
                    <a:p>
                      <a:pPr algn="ctr"/>
                      <a:r>
                        <a:rPr lang="en-US" sz="1000">
                          <a:latin typeface="Arial" panose="020B0604020202020204" pitchFamily="34" charset="0"/>
                          <a:cs typeface="Arial" panose="020B0604020202020204" pitchFamily="34" charset="0"/>
                        </a:rPr>
                        <a:t>2,546</a:t>
                      </a:r>
                    </a:p>
                  </a:txBody>
                  <a:tcPr/>
                </a:tc>
                <a:tc>
                  <a:txBody>
                    <a:bodyPr/>
                    <a:lstStyle/>
                    <a:p>
                      <a:pPr algn="ctr"/>
                      <a:r>
                        <a:rPr lang="en-US" sz="1000">
                          <a:latin typeface="Arial" panose="020B0604020202020204" pitchFamily="34" charset="0"/>
                          <a:cs typeface="Arial" panose="020B0604020202020204" pitchFamily="34" charset="0"/>
                        </a:rPr>
                        <a:t>2,741</a:t>
                      </a:r>
                    </a:p>
                  </a:txBody>
                  <a:tcPr/>
                </a:tc>
                <a:tc>
                  <a:txBody>
                    <a:bodyPr/>
                    <a:lstStyle/>
                    <a:p>
                      <a:pPr algn="ctr"/>
                      <a:r>
                        <a:rPr lang="en-US" sz="1000">
                          <a:latin typeface="Arial" panose="020B0604020202020204" pitchFamily="34" charset="0"/>
                          <a:cs typeface="Arial" panose="020B0604020202020204" pitchFamily="34" charset="0"/>
                        </a:rPr>
                        <a:t>3,714</a:t>
                      </a:r>
                    </a:p>
                  </a:txBody>
                  <a:tcPr/>
                </a:tc>
                <a:tc>
                  <a:txBody>
                    <a:bodyPr/>
                    <a:lstStyle/>
                    <a:p>
                      <a:pPr algn="ctr"/>
                      <a:r>
                        <a:rPr lang="en-US" sz="1000">
                          <a:latin typeface="Arial" panose="020B0604020202020204" pitchFamily="34" charset="0"/>
                          <a:cs typeface="Arial" panose="020B0604020202020204" pitchFamily="34" charset="0"/>
                        </a:rPr>
                        <a:t>3,581</a:t>
                      </a:r>
                    </a:p>
                  </a:txBody>
                  <a:tcPr/>
                </a:tc>
                <a:tc>
                  <a:txBody>
                    <a:bodyPr/>
                    <a:lstStyle/>
                    <a:p>
                      <a:pPr algn="ctr"/>
                      <a:r>
                        <a:rPr lang="en-US" sz="1000" dirty="0">
                          <a:latin typeface="Arial" panose="020B0604020202020204" pitchFamily="34" charset="0"/>
                          <a:cs typeface="Arial" panose="020B0604020202020204" pitchFamily="34" charset="0"/>
                        </a:rPr>
                        <a:t>3,680</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+45%</a:t>
                      </a:r>
                    </a:p>
                  </a:txBody>
                  <a:tcPr/>
                </a:tc>
                <a:extLst>
                  <a:ext uri="{0D108BD9-81ED-4DB2-BD59-A6C34878D82A}">
                    <a16:rowId xmlns:a16="http://schemas.microsoft.com/office/drawing/2014/main" val="3635321644"/>
                  </a:ext>
                </a:extLst>
              </a:tr>
              <a:tr h="238106">
                <a:tc>
                  <a:txBody>
                    <a:bodyPr/>
                    <a:lstStyle/>
                    <a:p>
                      <a:r>
                        <a:rPr lang="en-US" sz="1000">
                          <a:latin typeface="Arial" panose="020B0604020202020204" pitchFamily="34" charset="0"/>
                          <a:cs typeface="Arial" panose="020B0604020202020204" pitchFamily="34" charset="0"/>
                        </a:rPr>
                        <a:t>11 yrs.</a:t>
                      </a:r>
                    </a:p>
                  </a:txBody>
                  <a:tcPr/>
                </a:tc>
                <a:tc>
                  <a:txBody>
                    <a:bodyPr/>
                    <a:lstStyle/>
                    <a:p>
                      <a:pPr algn="ctr"/>
                      <a:r>
                        <a:rPr lang="en-US" sz="1000">
                          <a:latin typeface="Arial" panose="020B0604020202020204" pitchFamily="34" charset="0"/>
                          <a:cs typeface="Arial" panose="020B0604020202020204" pitchFamily="34" charset="0"/>
                        </a:rPr>
                        <a:t>2,612</a:t>
                      </a:r>
                    </a:p>
                  </a:txBody>
                  <a:tcPr/>
                </a:tc>
                <a:tc>
                  <a:txBody>
                    <a:bodyPr/>
                    <a:lstStyle/>
                    <a:p>
                      <a:pPr algn="ctr"/>
                      <a:r>
                        <a:rPr lang="en-US" sz="1000">
                          <a:latin typeface="Arial" panose="020B0604020202020204" pitchFamily="34" charset="0"/>
                          <a:cs typeface="Arial" panose="020B0604020202020204" pitchFamily="34" charset="0"/>
                        </a:rPr>
                        <a:t>2,562</a:t>
                      </a:r>
                    </a:p>
                  </a:txBody>
                  <a:tcPr/>
                </a:tc>
                <a:tc>
                  <a:txBody>
                    <a:bodyPr/>
                    <a:lstStyle/>
                    <a:p>
                      <a:pPr algn="ctr"/>
                      <a:r>
                        <a:rPr lang="en-US" sz="1000">
                          <a:latin typeface="Arial" panose="020B0604020202020204" pitchFamily="34" charset="0"/>
                          <a:cs typeface="Arial" panose="020B0604020202020204" pitchFamily="34" charset="0"/>
                        </a:rPr>
                        <a:t>3,427</a:t>
                      </a:r>
                    </a:p>
                  </a:txBody>
                  <a:tcPr/>
                </a:tc>
                <a:tc>
                  <a:txBody>
                    <a:bodyPr/>
                    <a:lstStyle/>
                    <a:p>
                      <a:pPr algn="ctr"/>
                      <a:r>
                        <a:rPr lang="en-US" sz="1000">
                          <a:latin typeface="Arial" panose="020B0604020202020204" pitchFamily="34" charset="0"/>
                          <a:cs typeface="Arial" panose="020B0604020202020204" pitchFamily="34" charset="0"/>
                        </a:rPr>
                        <a:t>3,399</a:t>
                      </a:r>
                    </a:p>
                  </a:txBody>
                  <a:tcPr/>
                </a:tc>
                <a:tc>
                  <a:txBody>
                    <a:bodyPr/>
                    <a:lstStyle/>
                    <a:p>
                      <a:pPr algn="ctr"/>
                      <a:r>
                        <a:rPr lang="en-US" sz="1000" dirty="0">
                          <a:latin typeface="Arial" panose="020B0604020202020204" pitchFamily="34" charset="0"/>
                          <a:cs typeface="Arial" panose="020B0604020202020204" pitchFamily="34" charset="0"/>
                        </a:rPr>
                        <a:t>3457</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+33%</a:t>
                      </a:r>
                    </a:p>
                  </a:txBody>
                  <a:tcPr/>
                </a:tc>
                <a:extLst>
                  <a:ext uri="{0D108BD9-81ED-4DB2-BD59-A6C34878D82A}">
                    <a16:rowId xmlns:a16="http://schemas.microsoft.com/office/drawing/2014/main" val="624422596"/>
                  </a:ext>
                </a:extLst>
              </a:tr>
              <a:tr h="313888">
                <a:tc>
                  <a:txBody>
                    <a:bodyPr/>
                    <a:lstStyle/>
                    <a:p>
                      <a:r>
                        <a:rPr lang="en-US" sz="1000" i="1">
                          <a:latin typeface="Arial" panose="020B0604020202020204" pitchFamily="34" charset="0"/>
                          <a:cs typeface="Arial" panose="020B0604020202020204" pitchFamily="34" charset="0"/>
                        </a:rPr>
                        <a:t>Subtotal 5-11 yrs.</a:t>
                      </a:r>
                    </a:p>
                  </a:txBody>
                  <a:tcPr/>
                </a:tc>
                <a:tc>
                  <a:txBody>
                    <a:bodyPr/>
                    <a:lstStyle/>
                    <a:p>
                      <a:pPr algn="ctr"/>
                      <a:r>
                        <a:rPr lang="en-US" sz="1000" i="1">
                          <a:latin typeface="Arial" panose="020B0604020202020204" pitchFamily="34" charset="0"/>
                          <a:cs typeface="Arial" panose="020B0604020202020204" pitchFamily="34" charset="0"/>
                        </a:rPr>
                        <a:t>11,949</a:t>
                      </a:r>
                    </a:p>
                  </a:txBody>
                  <a:tcPr/>
                </a:tc>
                <a:tc>
                  <a:txBody>
                    <a:bodyPr/>
                    <a:lstStyle/>
                    <a:p>
                      <a:pPr algn="ctr"/>
                      <a:r>
                        <a:rPr lang="en-US" sz="1000" i="1">
                          <a:latin typeface="Arial" panose="020B0604020202020204" pitchFamily="34" charset="0"/>
                          <a:cs typeface="Arial" panose="020B0604020202020204" pitchFamily="34" charset="0"/>
                        </a:rPr>
                        <a:t>12,546</a:t>
                      </a:r>
                    </a:p>
                  </a:txBody>
                  <a:tcPr/>
                </a:tc>
                <a:tc>
                  <a:txBody>
                    <a:bodyPr/>
                    <a:lstStyle/>
                    <a:p>
                      <a:pPr algn="ctr"/>
                      <a:r>
                        <a:rPr lang="en-US" sz="1000" i="1">
                          <a:latin typeface="Arial" panose="020B0604020202020204" pitchFamily="34" charset="0"/>
                          <a:cs typeface="Arial" panose="020B0604020202020204" pitchFamily="34" charset="0"/>
                        </a:rPr>
                        <a:t>25,836</a:t>
                      </a:r>
                    </a:p>
                  </a:txBody>
                  <a:tcPr/>
                </a:tc>
                <a:tc>
                  <a:txBody>
                    <a:bodyPr/>
                    <a:lstStyle/>
                    <a:p>
                      <a:pPr algn="ctr"/>
                      <a:r>
                        <a:rPr lang="en-US" sz="1000" i="1">
                          <a:latin typeface="Arial" panose="020B0604020202020204" pitchFamily="34" charset="0"/>
                          <a:cs typeface="Arial" panose="020B0604020202020204" pitchFamily="34" charset="0"/>
                        </a:rPr>
                        <a:t>23,690</a:t>
                      </a:r>
                    </a:p>
                  </a:txBody>
                  <a:tcPr/>
                </a:tc>
                <a:tc>
                  <a:txBody>
                    <a:bodyPr/>
                    <a:lstStyle/>
                    <a:p>
                      <a:pPr algn="ctr"/>
                      <a:r>
                        <a:rPr lang="en-US" sz="1000" i="1" dirty="0">
                          <a:latin typeface="Arial" panose="020B0604020202020204" pitchFamily="34" charset="0"/>
                          <a:cs typeface="Arial" panose="020B0604020202020204" pitchFamily="34" charset="0"/>
                        </a:rPr>
                        <a:t>23,878</a:t>
                      </a:r>
                    </a:p>
                  </a:txBody>
                  <a:tcPr/>
                </a:tc>
                <a:tc>
                  <a:txBody>
                    <a:bodyPr/>
                    <a:lstStyle/>
                    <a:p>
                      <a:pPr algn="ctr"/>
                      <a:r>
                        <a:rPr lang="en-US" sz="1000" i="1" dirty="0">
                          <a:solidFill>
                            <a:schemeClr val="tx1"/>
                          </a:solidFill>
                          <a:latin typeface="Arial" panose="020B0604020202020204" pitchFamily="34" charset="0"/>
                          <a:cs typeface="Arial" panose="020B0604020202020204" pitchFamily="34" charset="0"/>
                        </a:rPr>
                        <a:t>+200%</a:t>
                      </a:r>
                    </a:p>
                  </a:txBody>
                  <a:tcPr/>
                </a:tc>
                <a:extLst>
                  <a:ext uri="{0D108BD9-81ED-4DB2-BD59-A6C34878D82A}">
                    <a16:rowId xmlns:a16="http://schemas.microsoft.com/office/drawing/2014/main" val="1299545266"/>
                  </a:ext>
                </a:extLst>
              </a:tr>
              <a:tr h="238106">
                <a:tc>
                  <a:txBody>
                    <a:bodyPr/>
                    <a:lstStyle/>
                    <a:p>
                      <a:r>
                        <a:rPr lang="en-US" sz="1000">
                          <a:latin typeface="Arial" panose="020B0604020202020204" pitchFamily="34" charset="0"/>
                          <a:cs typeface="Arial" panose="020B0604020202020204" pitchFamily="34" charset="0"/>
                        </a:rPr>
                        <a:t>12 yrs.</a:t>
                      </a:r>
                    </a:p>
                  </a:txBody>
                  <a:tcPr/>
                </a:tc>
                <a:tc>
                  <a:txBody>
                    <a:bodyPr/>
                    <a:lstStyle/>
                    <a:p>
                      <a:pPr algn="ctr"/>
                      <a:r>
                        <a:rPr lang="en-US" sz="1000">
                          <a:latin typeface="Arial" panose="020B0604020202020204" pitchFamily="34" charset="0"/>
                          <a:cs typeface="Arial" panose="020B0604020202020204" pitchFamily="34" charset="0"/>
                        </a:rPr>
                        <a:t>2,585</a:t>
                      </a:r>
                    </a:p>
                  </a:txBody>
                  <a:tcPr/>
                </a:tc>
                <a:tc>
                  <a:txBody>
                    <a:bodyPr/>
                    <a:lstStyle/>
                    <a:p>
                      <a:pPr algn="ctr"/>
                      <a:r>
                        <a:rPr lang="en-US" sz="1000">
                          <a:latin typeface="Arial" panose="020B0604020202020204" pitchFamily="34" charset="0"/>
                          <a:cs typeface="Arial" panose="020B0604020202020204" pitchFamily="34" charset="0"/>
                        </a:rPr>
                        <a:t>2,586</a:t>
                      </a:r>
                    </a:p>
                  </a:txBody>
                  <a:tcPr/>
                </a:tc>
                <a:tc>
                  <a:txBody>
                    <a:bodyPr/>
                    <a:lstStyle/>
                    <a:p>
                      <a:pPr algn="ctr"/>
                      <a:r>
                        <a:rPr lang="en-US" sz="1000">
                          <a:latin typeface="Arial" panose="020B0604020202020204" pitchFamily="34" charset="0"/>
                          <a:cs typeface="Arial" panose="020B0604020202020204" pitchFamily="34" charset="0"/>
                        </a:rPr>
                        <a:t>3,133</a:t>
                      </a:r>
                    </a:p>
                  </a:txBody>
                  <a:tcPr/>
                </a:tc>
                <a:tc>
                  <a:txBody>
                    <a:bodyPr/>
                    <a:lstStyle/>
                    <a:p>
                      <a:pPr algn="ctr"/>
                      <a:r>
                        <a:rPr lang="en-US" sz="1000">
                          <a:latin typeface="Arial" panose="020B0604020202020204" pitchFamily="34" charset="0"/>
                          <a:cs typeface="Arial" panose="020B0604020202020204" pitchFamily="34" charset="0"/>
                        </a:rPr>
                        <a:t>3,221</a:t>
                      </a:r>
                    </a:p>
                  </a:txBody>
                  <a:tcPr/>
                </a:tc>
                <a:tc>
                  <a:txBody>
                    <a:bodyPr/>
                    <a:lstStyle/>
                    <a:p>
                      <a:pPr algn="ctr"/>
                      <a:r>
                        <a:rPr lang="en-US" sz="1000" dirty="0">
                          <a:latin typeface="Arial" panose="020B0604020202020204" pitchFamily="34" charset="0"/>
                          <a:cs typeface="Arial" panose="020B0604020202020204" pitchFamily="34" charset="0"/>
                        </a:rPr>
                        <a:t>3,219</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+25%</a:t>
                      </a:r>
                    </a:p>
                  </a:txBody>
                  <a:tcPr/>
                </a:tc>
                <a:extLst>
                  <a:ext uri="{0D108BD9-81ED-4DB2-BD59-A6C34878D82A}">
                    <a16:rowId xmlns:a16="http://schemas.microsoft.com/office/drawing/2014/main" val="2378040162"/>
                  </a:ext>
                </a:extLst>
              </a:tr>
              <a:tr h="238106">
                <a:tc>
                  <a:txBody>
                    <a:bodyPr/>
                    <a:lstStyle/>
                    <a:p>
                      <a:r>
                        <a:rPr lang="en-US" sz="1000">
                          <a:latin typeface="Arial" panose="020B0604020202020204" pitchFamily="34" charset="0"/>
                          <a:cs typeface="Arial" panose="020B0604020202020204" pitchFamily="34" charset="0"/>
                        </a:rPr>
                        <a:t>13 yrs.</a:t>
                      </a:r>
                    </a:p>
                  </a:txBody>
                  <a:tcPr/>
                </a:tc>
                <a:tc>
                  <a:txBody>
                    <a:bodyPr/>
                    <a:lstStyle/>
                    <a:p>
                      <a:pPr algn="ctr"/>
                      <a:r>
                        <a:rPr lang="en-US" sz="1000">
                          <a:latin typeface="Arial" panose="020B0604020202020204" pitchFamily="34" charset="0"/>
                          <a:cs typeface="Arial" panose="020B0604020202020204" pitchFamily="34" charset="0"/>
                        </a:rPr>
                        <a:t>2,372</a:t>
                      </a:r>
                    </a:p>
                  </a:txBody>
                  <a:tcPr/>
                </a:tc>
                <a:tc>
                  <a:txBody>
                    <a:bodyPr/>
                    <a:lstStyle/>
                    <a:p>
                      <a:pPr algn="ctr"/>
                      <a:r>
                        <a:rPr lang="en-US" sz="1000">
                          <a:latin typeface="Arial" panose="020B0604020202020204" pitchFamily="34" charset="0"/>
                          <a:cs typeface="Arial" panose="020B0604020202020204" pitchFamily="34" charset="0"/>
                        </a:rPr>
                        <a:t>2,472</a:t>
                      </a:r>
                    </a:p>
                  </a:txBody>
                  <a:tcPr/>
                </a:tc>
                <a:tc>
                  <a:txBody>
                    <a:bodyPr/>
                    <a:lstStyle/>
                    <a:p>
                      <a:pPr algn="ctr"/>
                      <a:r>
                        <a:rPr lang="en-US" sz="1000">
                          <a:latin typeface="Arial" panose="020B0604020202020204" pitchFamily="34" charset="0"/>
                          <a:cs typeface="Arial" panose="020B0604020202020204" pitchFamily="34" charset="0"/>
                        </a:rPr>
                        <a:t>2,983</a:t>
                      </a:r>
                    </a:p>
                  </a:txBody>
                  <a:tcPr/>
                </a:tc>
                <a:tc>
                  <a:txBody>
                    <a:bodyPr/>
                    <a:lstStyle/>
                    <a:p>
                      <a:pPr algn="ctr"/>
                      <a:r>
                        <a:rPr lang="en-US" sz="1000">
                          <a:latin typeface="Arial" panose="020B0604020202020204" pitchFamily="34" charset="0"/>
                          <a:cs typeface="Arial" panose="020B0604020202020204" pitchFamily="34" charset="0"/>
                        </a:rPr>
                        <a:t>2,900</a:t>
                      </a:r>
                    </a:p>
                  </a:txBody>
                  <a:tcPr/>
                </a:tc>
                <a:tc>
                  <a:txBody>
                    <a:bodyPr/>
                    <a:lstStyle/>
                    <a:p>
                      <a:pPr algn="ctr"/>
                      <a:r>
                        <a:rPr lang="en-US" sz="1000" dirty="0">
                          <a:latin typeface="Arial" panose="020B0604020202020204" pitchFamily="34" charset="0"/>
                          <a:cs typeface="Arial" panose="020B0604020202020204" pitchFamily="34" charset="0"/>
                        </a:rPr>
                        <a:t>3,079</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+30%</a:t>
                      </a:r>
                    </a:p>
                  </a:txBody>
                  <a:tcPr/>
                </a:tc>
                <a:extLst>
                  <a:ext uri="{0D108BD9-81ED-4DB2-BD59-A6C34878D82A}">
                    <a16:rowId xmlns:a16="http://schemas.microsoft.com/office/drawing/2014/main" val="3800718514"/>
                  </a:ext>
                </a:extLst>
              </a:tr>
              <a:tr h="238106">
                <a:tc>
                  <a:txBody>
                    <a:bodyPr/>
                    <a:lstStyle/>
                    <a:p>
                      <a:r>
                        <a:rPr lang="en-US" sz="1000">
                          <a:latin typeface="Arial" panose="020B0604020202020204" pitchFamily="34" charset="0"/>
                          <a:cs typeface="Arial" panose="020B0604020202020204" pitchFamily="34" charset="0"/>
                        </a:rPr>
                        <a:t>14 yrs.</a:t>
                      </a:r>
                    </a:p>
                  </a:txBody>
                  <a:tcPr/>
                </a:tc>
                <a:tc>
                  <a:txBody>
                    <a:bodyPr/>
                    <a:lstStyle/>
                    <a:p>
                      <a:pPr algn="ctr"/>
                      <a:r>
                        <a:rPr lang="en-US" sz="1000">
                          <a:latin typeface="Arial" panose="020B0604020202020204" pitchFamily="34" charset="0"/>
                          <a:cs typeface="Arial" panose="020B0604020202020204" pitchFamily="34" charset="0"/>
                        </a:rPr>
                        <a:t>2,199</a:t>
                      </a:r>
                    </a:p>
                  </a:txBody>
                  <a:tcPr/>
                </a:tc>
                <a:tc>
                  <a:txBody>
                    <a:bodyPr/>
                    <a:lstStyle/>
                    <a:p>
                      <a:pPr algn="ctr"/>
                      <a:r>
                        <a:rPr lang="en-US" sz="1000">
                          <a:latin typeface="Arial" panose="020B0604020202020204" pitchFamily="34" charset="0"/>
                          <a:cs typeface="Arial" panose="020B0604020202020204" pitchFamily="34" charset="0"/>
                        </a:rPr>
                        <a:t>2,285</a:t>
                      </a:r>
                    </a:p>
                  </a:txBody>
                  <a:tcPr/>
                </a:tc>
                <a:tc>
                  <a:txBody>
                    <a:bodyPr/>
                    <a:lstStyle/>
                    <a:p>
                      <a:pPr algn="ctr"/>
                      <a:r>
                        <a:rPr lang="en-US" sz="1000">
                          <a:latin typeface="Arial" panose="020B0604020202020204" pitchFamily="34" charset="0"/>
                          <a:cs typeface="Arial" panose="020B0604020202020204" pitchFamily="34" charset="0"/>
                        </a:rPr>
                        <a:t>2,701</a:t>
                      </a:r>
                    </a:p>
                  </a:txBody>
                  <a:tcPr/>
                </a:tc>
                <a:tc>
                  <a:txBody>
                    <a:bodyPr/>
                    <a:lstStyle/>
                    <a:p>
                      <a:pPr algn="ctr"/>
                      <a:r>
                        <a:rPr lang="en-US" sz="1000">
                          <a:latin typeface="Arial" panose="020B0604020202020204" pitchFamily="34" charset="0"/>
                          <a:cs typeface="Arial" panose="020B0604020202020204" pitchFamily="34" charset="0"/>
                        </a:rPr>
                        <a:t>2,717</a:t>
                      </a:r>
                    </a:p>
                  </a:txBody>
                  <a:tcPr/>
                </a:tc>
                <a:tc>
                  <a:txBody>
                    <a:bodyPr/>
                    <a:lstStyle/>
                    <a:p>
                      <a:pPr algn="ctr"/>
                      <a:r>
                        <a:rPr lang="en-US" sz="1000" dirty="0">
                          <a:latin typeface="Arial" panose="020B0604020202020204" pitchFamily="34" charset="0"/>
                          <a:cs typeface="Arial" panose="020B0604020202020204" pitchFamily="34" charset="0"/>
                        </a:rPr>
                        <a:t>2,689</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+22%</a:t>
                      </a:r>
                    </a:p>
                  </a:txBody>
                  <a:tcPr/>
                </a:tc>
                <a:extLst>
                  <a:ext uri="{0D108BD9-81ED-4DB2-BD59-A6C34878D82A}">
                    <a16:rowId xmlns:a16="http://schemas.microsoft.com/office/drawing/2014/main" val="4047674474"/>
                  </a:ext>
                </a:extLst>
              </a:tr>
              <a:tr h="238106">
                <a:tc>
                  <a:txBody>
                    <a:bodyPr/>
                    <a:lstStyle/>
                    <a:p>
                      <a:r>
                        <a:rPr lang="en-US" sz="1000">
                          <a:latin typeface="Arial" panose="020B0604020202020204" pitchFamily="34" charset="0"/>
                          <a:cs typeface="Arial" panose="020B0604020202020204" pitchFamily="34" charset="0"/>
                        </a:rPr>
                        <a:t>15 yrs.</a:t>
                      </a:r>
                    </a:p>
                  </a:txBody>
                  <a:tcPr/>
                </a:tc>
                <a:tc>
                  <a:txBody>
                    <a:bodyPr/>
                    <a:lstStyle/>
                    <a:p>
                      <a:pPr algn="ctr"/>
                      <a:r>
                        <a:rPr lang="en-US" sz="1000">
                          <a:latin typeface="Arial" panose="020B0604020202020204" pitchFamily="34" charset="0"/>
                          <a:cs typeface="Arial" panose="020B0604020202020204" pitchFamily="34" charset="0"/>
                        </a:rPr>
                        <a:t>2,124</a:t>
                      </a:r>
                    </a:p>
                  </a:txBody>
                  <a:tcPr/>
                </a:tc>
                <a:tc>
                  <a:txBody>
                    <a:bodyPr/>
                    <a:lstStyle/>
                    <a:p>
                      <a:pPr algn="ctr"/>
                      <a:r>
                        <a:rPr lang="en-US" sz="1000">
                          <a:latin typeface="Arial" panose="020B0604020202020204" pitchFamily="34" charset="0"/>
                          <a:cs typeface="Arial" panose="020B0604020202020204" pitchFamily="34" charset="0"/>
                        </a:rPr>
                        <a:t>2,076</a:t>
                      </a:r>
                    </a:p>
                  </a:txBody>
                  <a:tcPr/>
                </a:tc>
                <a:tc>
                  <a:txBody>
                    <a:bodyPr/>
                    <a:lstStyle/>
                    <a:p>
                      <a:pPr algn="ctr"/>
                      <a:r>
                        <a:rPr lang="en-US" sz="1000">
                          <a:latin typeface="Arial" panose="020B0604020202020204" pitchFamily="34" charset="0"/>
                          <a:cs typeface="Arial" panose="020B0604020202020204" pitchFamily="34" charset="0"/>
                        </a:rPr>
                        <a:t>2,395</a:t>
                      </a:r>
                    </a:p>
                  </a:txBody>
                  <a:tcPr/>
                </a:tc>
                <a:tc>
                  <a:txBody>
                    <a:bodyPr/>
                    <a:lstStyle/>
                    <a:p>
                      <a:pPr algn="ctr"/>
                      <a:r>
                        <a:rPr lang="en-US" sz="1000">
                          <a:latin typeface="Arial" panose="020B0604020202020204" pitchFamily="34" charset="0"/>
                          <a:cs typeface="Arial" panose="020B0604020202020204" pitchFamily="34" charset="0"/>
                        </a:rPr>
                        <a:t>2,559</a:t>
                      </a:r>
                    </a:p>
                  </a:txBody>
                  <a:tcPr/>
                </a:tc>
                <a:tc>
                  <a:txBody>
                    <a:bodyPr/>
                    <a:lstStyle/>
                    <a:p>
                      <a:pPr algn="ctr"/>
                      <a:r>
                        <a:rPr lang="en-US" sz="1000" dirty="0">
                          <a:latin typeface="Arial" panose="020B0604020202020204" pitchFamily="34" charset="0"/>
                          <a:cs typeface="Arial" panose="020B0604020202020204" pitchFamily="34" charset="0"/>
                        </a:rPr>
                        <a:t>2,606</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+23%</a:t>
                      </a:r>
                    </a:p>
                  </a:txBody>
                  <a:tcPr/>
                </a:tc>
                <a:extLst>
                  <a:ext uri="{0D108BD9-81ED-4DB2-BD59-A6C34878D82A}">
                    <a16:rowId xmlns:a16="http://schemas.microsoft.com/office/drawing/2014/main" val="648589879"/>
                  </a:ext>
                </a:extLst>
              </a:tr>
              <a:tr h="238106">
                <a:tc>
                  <a:txBody>
                    <a:bodyPr/>
                    <a:lstStyle/>
                    <a:p>
                      <a:r>
                        <a:rPr lang="en-US" sz="1000">
                          <a:latin typeface="Arial" panose="020B0604020202020204" pitchFamily="34" charset="0"/>
                          <a:cs typeface="Arial" panose="020B0604020202020204" pitchFamily="34" charset="0"/>
                        </a:rPr>
                        <a:t>16 yrs.</a:t>
                      </a:r>
                    </a:p>
                  </a:txBody>
                  <a:tcPr/>
                </a:tc>
                <a:tc>
                  <a:txBody>
                    <a:bodyPr/>
                    <a:lstStyle/>
                    <a:p>
                      <a:pPr algn="ctr"/>
                      <a:r>
                        <a:rPr lang="en-US" sz="1000">
                          <a:latin typeface="Arial" panose="020B0604020202020204" pitchFamily="34" charset="0"/>
                          <a:cs typeface="Arial" panose="020B0604020202020204" pitchFamily="34" charset="0"/>
                        </a:rPr>
                        <a:t>1,911</a:t>
                      </a:r>
                    </a:p>
                  </a:txBody>
                  <a:tcPr/>
                </a:tc>
                <a:tc>
                  <a:txBody>
                    <a:bodyPr/>
                    <a:lstStyle/>
                    <a:p>
                      <a:pPr algn="ctr"/>
                      <a:r>
                        <a:rPr lang="en-US" sz="1000">
                          <a:latin typeface="Arial" panose="020B0604020202020204" pitchFamily="34" charset="0"/>
                          <a:cs typeface="Arial" panose="020B0604020202020204" pitchFamily="34" charset="0"/>
                        </a:rPr>
                        <a:t>1,968</a:t>
                      </a:r>
                    </a:p>
                  </a:txBody>
                  <a:tcPr/>
                </a:tc>
                <a:tc>
                  <a:txBody>
                    <a:bodyPr/>
                    <a:lstStyle/>
                    <a:p>
                      <a:pPr algn="ctr"/>
                      <a:r>
                        <a:rPr lang="en-US" sz="1000">
                          <a:latin typeface="Arial" panose="020B0604020202020204" pitchFamily="34" charset="0"/>
                          <a:cs typeface="Arial" panose="020B0604020202020204" pitchFamily="34" charset="0"/>
                        </a:rPr>
                        <a:t>2,173</a:t>
                      </a:r>
                    </a:p>
                  </a:txBody>
                  <a:tcPr/>
                </a:tc>
                <a:tc>
                  <a:txBody>
                    <a:bodyPr/>
                    <a:lstStyle/>
                    <a:p>
                      <a:pPr algn="ctr"/>
                      <a:r>
                        <a:rPr lang="en-US" sz="1000">
                          <a:latin typeface="Arial" panose="020B0604020202020204" pitchFamily="34" charset="0"/>
                          <a:cs typeface="Arial" panose="020B0604020202020204" pitchFamily="34" charset="0"/>
                        </a:rPr>
                        <a:t>2,293</a:t>
                      </a:r>
                    </a:p>
                  </a:txBody>
                  <a:tcPr/>
                </a:tc>
                <a:tc>
                  <a:txBody>
                    <a:bodyPr/>
                    <a:lstStyle/>
                    <a:p>
                      <a:pPr algn="ctr"/>
                      <a:r>
                        <a:rPr lang="en-US" sz="1000" dirty="0">
                          <a:latin typeface="Arial" panose="020B0604020202020204" pitchFamily="34" charset="0"/>
                          <a:cs typeface="Arial" panose="020B0604020202020204" pitchFamily="34" charset="0"/>
                        </a:rPr>
                        <a:t>2,391</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+25%</a:t>
                      </a:r>
                    </a:p>
                  </a:txBody>
                  <a:tcPr/>
                </a:tc>
                <a:extLst>
                  <a:ext uri="{0D108BD9-81ED-4DB2-BD59-A6C34878D82A}">
                    <a16:rowId xmlns:a16="http://schemas.microsoft.com/office/drawing/2014/main" val="1378568169"/>
                  </a:ext>
                </a:extLst>
              </a:tr>
              <a:tr h="238106">
                <a:tc>
                  <a:txBody>
                    <a:bodyPr/>
                    <a:lstStyle/>
                    <a:p>
                      <a:r>
                        <a:rPr lang="en-US" sz="1000">
                          <a:latin typeface="Arial" panose="020B0604020202020204" pitchFamily="34" charset="0"/>
                          <a:cs typeface="Arial" panose="020B0604020202020204" pitchFamily="34" charset="0"/>
                        </a:rPr>
                        <a:t>17 yrs.</a:t>
                      </a:r>
                    </a:p>
                  </a:txBody>
                  <a:tcPr/>
                </a:tc>
                <a:tc>
                  <a:txBody>
                    <a:bodyPr/>
                    <a:lstStyle/>
                    <a:p>
                      <a:pPr algn="ctr"/>
                      <a:r>
                        <a:rPr lang="en-US" sz="1000">
                          <a:latin typeface="Arial" panose="020B0604020202020204" pitchFamily="34" charset="0"/>
                          <a:cs typeface="Arial" panose="020B0604020202020204" pitchFamily="34" charset="0"/>
                        </a:rPr>
                        <a:t>1,452</a:t>
                      </a:r>
                    </a:p>
                  </a:txBody>
                  <a:tcPr/>
                </a:tc>
                <a:tc>
                  <a:txBody>
                    <a:bodyPr/>
                    <a:lstStyle/>
                    <a:p>
                      <a:pPr algn="ctr"/>
                      <a:r>
                        <a:rPr lang="en-US" sz="1000">
                          <a:latin typeface="Arial" panose="020B0604020202020204" pitchFamily="34" charset="0"/>
                          <a:cs typeface="Arial" panose="020B0604020202020204" pitchFamily="34" charset="0"/>
                        </a:rPr>
                        <a:t>1,558</a:t>
                      </a:r>
                    </a:p>
                  </a:txBody>
                  <a:tcPr/>
                </a:tc>
                <a:tc>
                  <a:txBody>
                    <a:bodyPr/>
                    <a:lstStyle/>
                    <a:p>
                      <a:pPr algn="ctr"/>
                      <a:r>
                        <a:rPr lang="en-US" sz="1000">
                          <a:latin typeface="Arial" panose="020B0604020202020204" pitchFamily="34" charset="0"/>
                          <a:cs typeface="Arial" panose="020B0604020202020204" pitchFamily="34" charset="0"/>
                        </a:rPr>
                        <a:t>1,670</a:t>
                      </a:r>
                    </a:p>
                  </a:txBody>
                  <a:tcPr/>
                </a:tc>
                <a:tc>
                  <a:txBody>
                    <a:bodyPr/>
                    <a:lstStyle/>
                    <a:p>
                      <a:pPr algn="ctr"/>
                      <a:r>
                        <a:rPr lang="en-US" sz="1000">
                          <a:latin typeface="Arial" panose="020B0604020202020204" pitchFamily="34" charset="0"/>
                          <a:cs typeface="Arial" panose="020B0604020202020204" pitchFamily="34" charset="0"/>
                        </a:rPr>
                        <a:t>1,799</a:t>
                      </a:r>
                    </a:p>
                  </a:txBody>
                  <a:tcPr/>
                </a:tc>
                <a:tc>
                  <a:txBody>
                    <a:bodyPr/>
                    <a:lstStyle/>
                    <a:p>
                      <a:pPr algn="ctr"/>
                      <a:r>
                        <a:rPr lang="en-US" sz="1000" dirty="0">
                          <a:latin typeface="Arial" panose="020B0604020202020204" pitchFamily="34" charset="0"/>
                          <a:cs typeface="Arial" panose="020B0604020202020204" pitchFamily="34" charset="0"/>
                        </a:rPr>
                        <a:t>1,861</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+28%</a:t>
                      </a:r>
                    </a:p>
                  </a:txBody>
                  <a:tcPr/>
                </a:tc>
                <a:extLst>
                  <a:ext uri="{0D108BD9-81ED-4DB2-BD59-A6C34878D82A}">
                    <a16:rowId xmlns:a16="http://schemas.microsoft.com/office/drawing/2014/main" val="1324294992"/>
                  </a:ext>
                </a:extLst>
              </a:tr>
              <a:tr h="238106">
                <a:tc>
                  <a:txBody>
                    <a:bodyPr/>
                    <a:lstStyle/>
                    <a:p>
                      <a:r>
                        <a:rPr lang="en-US" sz="1000">
                          <a:latin typeface="Arial" panose="020B0604020202020204" pitchFamily="34" charset="0"/>
                          <a:cs typeface="Arial" panose="020B0604020202020204" pitchFamily="34" charset="0"/>
                        </a:rPr>
                        <a:t>18+ yrs</a:t>
                      </a:r>
                    </a:p>
                  </a:txBody>
                  <a:tcPr/>
                </a:tc>
                <a:tc>
                  <a:txBody>
                    <a:bodyPr/>
                    <a:lstStyle/>
                    <a:p>
                      <a:pPr algn="ctr"/>
                      <a:r>
                        <a:rPr lang="en-US" sz="1000">
                          <a:latin typeface="Arial" panose="020B0604020202020204" pitchFamily="34" charset="0"/>
                          <a:cs typeface="Arial" panose="020B0604020202020204" pitchFamily="34" charset="0"/>
                        </a:rPr>
                        <a:t>513</a:t>
                      </a:r>
                    </a:p>
                  </a:txBody>
                  <a:tcPr/>
                </a:tc>
                <a:tc>
                  <a:txBody>
                    <a:bodyPr/>
                    <a:lstStyle/>
                    <a:p>
                      <a:pPr algn="ctr"/>
                      <a:r>
                        <a:rPr lang="en-US" sz="1000">
                          <a:latin typeface="Arial" panose="020B0604020202020204" pitchFamily="34" charset="0"/>
                          <a:cs typeface="Arial" panose="020B0604020202020204" pitchFamily="34" charset="0"/>
                        </a:rPr>
                        <a:t>488</a:t>
                      </a:r>
                    </a:p>
                  </a:txBody>
                  <a:tcPr/>
                </a:tc>
                <a:tc>
                  <a:txBody>
                    <a:bodyPr/>
                    <a:lstStyle/>
                    <a:p>
                      <a:pPr algn="ctr"/>
                      <a:r>
                        <a:rPr lang="en-US" sz="1000">
                          <a:latin typeface="Arial" panose="020B0604020202020204" pitchFamily="34" charset="0"/>
                          <a:cs typeface="Arial" panose="020B0604020202020204" pitchFamily="34" charset="0"/>
                        </a:rPr>
                        <a:t>592</a:t>
                      </a:r>
                    </a:p>
                  </a:txBody>
                  <a:tcPr/>
                </a:tc>
                <a:tc>
                  <a:txBody>
                    <a:bodyPr/>
                    <a:lstStyle/>
                    <a:p>
                      <a:pPr algn="ctr"/>
                      <a:r>
                        <a:rPr lang="en-US" sz="1000">
                          <a:latin typeface="Arial" panose="020B0604020202020204" pitchFamily="34" charset="0"/>
                          <a:cs typeface="Arial" panose="020B0604020202020204" pitchFamily="34" charset="0"/>
                        </a:rPr>
                        <a:t>668</a:t>
                      </a:r>
                    </a:p>
                  </a:txBody>
                  <a:tcPr/>
                </a:tc>
                <a:tc>
                  <a:txBody>
                    <a:bodyPr/>
                    <a:lstStyle/>
                    <a:p>
                      <a:pPr algn="ctr"/>
                      <a:r>
                        <a:rPr lang="en-US" sz="1000" dirty="0">
                          <a:latin typeface="Arial" panose="020B0604020202020204" pitchFamily="34" charset="0"/>
                          <a:cs typeface="Arial" panose="020B0604020202020204" pitchFamily="34" charset="0"/>
                        </a:rPr>
                        <a:t>668</a:t>
                      </a:r>
                    </a:p>
                  </a:txBody>
                  <a:tcPr/>
                </a:tc>
                <a:tc>
                  <a:txBody>
                    <a:bodyPr/>
                    <a:lstStyle/>
                    <a:p>
                      <a:pPr algn="ctr"/>
                      <a:r>
                        <a:rPr lang="en-US" sz="1000" dirty="0">
                          <a:solidFill>
                            <a:schemeClr val="tx1"/>
                          </a:solidFill>
                          <a:latin typeface="Arial" panose="020B0604020202020204" pitchFamily="34" charset="0"/>
                          <a:cs typeface="Arial" panose="020B0604020202020204" pitchFamily="34" charset="0"/>
                        </a:rPr>
                        <a:t>+30%</a:t>
                      </a:r>
                    </a:p>
                  </a:txBody>
                  <a:tcPr/>
                </a:tc>
                <a:extLst>
                  <a:ext uri="{0D108BD9-81ED-4DB2-BD59-A6C34878D82A}">
                    <a16:rowId xmlns:a16="http://schemas.microsoft.com/office/drawing/2014/main" val="2616794433"/>
                  </a:ext>
                </a:extLst>
              </a:tr>
              <a:tr h="246371">
                <a:tc>
                  <a:txBody>
                    <a:bodyPr/>
                    <a:lstStyle/>
                    <a:p>
                      <a:r>
                        <a:rPr lang="en-US" sz="1000" i="1">
                          <a:latin typeface="Arial" panose="020B0604020202020204" pitchFamily="34" charset="0"/>
                          <a:cs typeface="Arial" panose="020B0604020202020204" pitchFamily="34" charset="0"/>
                        </a:rPr>
                        <a:t>Subtotal 12+ yrs. </a:t>
                      </a:r>
                    </a:p>
                  </a:txBody>
                  <a:tcPr/>
                </a:tc>
                <a:tc>
                  <a:txBody>
                    <a:bodyPr/>
                    <a:lstStyle/>
                    <a:p>
                      <a:pPr algn="ctr"/>
                      <a:r>
                        <a:rPr lang="en-US" sz="1000" i="1">
                          <a:latin typeface="Arial" panose="020B0604020202020204" pitchFamily="34" charset="0"/>
                          <a:cs typeface="Arial" panose="020B0604020202020204" pitchFamily="34" charset="0"/>
                        </a:rPr>
                        <a:t>13,156</a:t>
                      </a:r>
                    </a:p>
                  </a:txBody>
                  <a:tcPr/>
                </a:tc>
                <a:tc>
                  <a:txBody>
                    <a:bodyPr/>
                    <a:lstStyle/>
                    <a:p>
                      <a:pPr algn="ctr"/>
                      <a:r>
                        <a:rPr lang="en-US" sz="1000" i="1">
                          <a:latin typeface="Arial" panose="020B0604020202020204" pitchFamily="34" charset="0"/>
                          <a:cs typeface="Arial" panose="020B0604020202020204" pitchFamily="34" charset="0"/>
                        </a:rPr>
                        <a:t>13,433</a:t>
                      </a:r>
                    </a:p>
                  </a:txBody>
                  <a:tcPr/>
                </a:tc>
                <a:tc>
                  <a:txBody>
                    <a:bodyPr/>
                    <a:lstStyle/>
                    <a:p>
                      <a:pPr algn="ctr"/>
                      <a:r>
                        <a:rPr lang="en-US" sz="1000" i="1">
                          <a:latin typeface="Arial" panose="020B0604020202020204" pitchFamily="34" charset="0"/>
                          <a:cs typeface="Arial" panose="020B0604020202020204" pitchFamily="34" charset="0"/>
                        </a:rPr>
                        <a:t>15647</a:t>
                      </a:r>
                    </a:p>
                  </a:txBody>
                  <a:tcPr/>
                </a:tc>
                <a:tc>
                  <a:txBody>
                    <a:bodyPr/>
                    <a:lstStyle/>
                    <a:p>
                      <a:pPr algn="ctr"/>
                      <a:r>
                        <a:rPr lang="en-US" sz="1000" i="1">
                          <a:latin typeface="Arial" panose="020B0604020202020204" pitchFamily="34" charset="0"/>
                          <a:cs typeface="Arial" panose="020B0604020202020204" pitchFamily="34" charset="0"/>
                        </a:rPr>
                        <a:t>16,157</a:t>
                      </a:r>
                    </a:p>
                  </a:txBody>
                  <a:tcPr/>
                </a:tc>
                <a:tc>
                  <a:txBody>
                    <a:bodyPr/>
                    <a:lstStyle/>
                    <a:p>
                      <a:pPr algn="ctr"/>
                      <a:r>
                        <a:rPr lang="en-US" sz="1000" i="1" dirty="0">
                          <a:latin typeface="Arial" panose="020B0604020202020204" pitchFamily="34" charset="0"/>
                          <a:cs typeface="Arial" panose="020B0604020202020204" pitchFamily="34" charset="0"/>
                        </a:rPr>
                        <a:t>16,513</a:t>
                      </a:r>
                    </a:p>
                  </a:txBody>
                  <a:tcPr/>
                </a:tc>
                <a:tc>
                  <a:txBody>
                    <a:bodyPr/>
                    <a:lstStyle/>
                    <a:p>
                      <a:pPr algn="ctr"/>
                      <a:r>
                        <a:rPr lang="en-US" sz="1000" i="1" dirty="0">
                          <a:solidFill>
                            <a:schemeClr val="tx1"/>
                          </a:solidFill>
                          <a:latin typeface="Arial" panose="020B0604020202020204" pitchFamily="34" charset="0"/>
                          <a:cs typeface="Arial" panose="020B0604020202020204" pitchFamily="34" charset="0"/>
                        </a:rPr>
                        <a:t>+26%</a:t>
                      </a:r>
                    </a:p>
                  </a:txBody>
                  <a:tcPr/>
                </a:tc>
                <a:extLst>
                  <a:ext uri="{0D108BD9-81ED-4DB2-BD59-A6C34878D82A}">
                    <a16:rowId xmlns:a16="http://schemas.microsoft.com/office/drawing/2014/main" val="1188444411"/>
                  </a:ext>
                </a:extLst>
              </a:tr>
              <a:tr h="246371">
                <a:tc>
                  <a:txBody>
                    <a:bodyPr/>
                    <a:lstStyle/>
                    <a:p>
                      <a:r>
                        <a:rPr lang="en-US" sz="1000" b="1">
                          <a:latin typeface="Arial" panose="020B0604020202020204" pitchFamily="34" charset="0"/>
                          <a:cs typeface="Arial" panose="020B0604020202020204" pitchFamily="34" charset="0"/>
                        </a:rPr>
                        <a:t>Total Students</a:t>
                      </a:r>
                    </a:p>
                  </a:txBody>
                  <a:tcPr/>
                </a:tc>
                <a:tc>
                  <a:txBody>
                    <a:bodyPr/>
                    <a:lstStyle/>
                    <a:p>
                      <a:pPr algn="ctr"/>
                      <a:r>
                        <a:rPr lang="en-US" sz="1000" b="1">
                          <a:latin typeface="Arial" panose="020B0604020202020204" pitchFamily="34" charset="0"/>
                          <a:cs typeface="Arial" panose="020B0604020202020204" pitchFamily="34" charset="0"/>
                        </a:rPr>
                        <a:t>25,105</a:t>
                      </a:r>
                    </a:p>
                  </a:txBody>
                  <a:tcPr/>
                </a:tc>
                <a:tc>
                  <a:txBody>
                    <a:bodyPr/>
                    <a:lstStyle/>
                    <a:p>
                      <a:pPr algn="ctr"/>
                      <a:r>
                        <a:rPr lang="en-US" sz="1000" b="1">
                          <a:latin typeface="Arial" panose="020B0604020202020204" pitchFamily="34" charset="0"/>
                          <a:cs typeface="Arial" panose="020B0604020202020204" pitchFamily="34" charset="0"/>
                        </a:rPr>
                        <a:t>25,979</a:t>
                      </a:r>
                    </a:p>
                  </a:txBody>
                  <a:tcPr/>
                </a:tc>
                <a:tc>
                  <a:txBody>
                    <a:bodyPr/>
                    <a:lstStyle/>
                    <a:p>
                      <a:pPr algn="ctr"/>
                      <a:r>
                        <a:rPr lang="en-US" sz="1000" b="1">
                          <a:latin typeface="Arial" panose="020B0604020202020204" pitchFamily="34" charset="0"/>
                          <a:cs typeface="Arial" panose="020B0604020202020204" pitchFamily="34" charset="0"/>
                        </a:rPr>
                        <a:t>41,483</a:t>
                      </a:r>
                    </a:p>
                  </a:txBody>
                  <a:tcPr/>
                </a:tc>
                <a:tc>
                  <a:txBody>
                    <a:bodyPr/>
                    <a:lstStyle/>
                    <a:p>
                      <a:pPr algn="ctr"/>
                      <a:r>
                        <a:rPr lang="en-US" sz="1000" b="1">
                          <a:latin typeface="Arial" panose="020B0604020202020204" pitchFamily="34" charset="0"/>
                          <a:cs typeface="Arial" panose="020B0604020202020204" pitchFamily="34" charset="0"/>
                        </a:rPr>
                        <a:t>39,846</a:t>
                      </a:r>
                    </a:p>
                  </a:txBody>
                  <a:tcPr/>
                </a:tc>
                <a:tc>
                  <a:txBody>
                    <a:bodyPr/>
                    <a:lstStyle/>
                    <a:p>
                      <a:pPr algn="ctr"/>
                      <a:r>
                        <a:rPr lang="en-US" sz="1000" b="1" dirty="0">
                          <a:latin typeface="Arial" panose="020B0604020202020204" pitchFamily="34" charset="0"/>
                          <a:cs typeface="Arial" panose="020B0604020202020204" pitchFamily="34" charset="0"/>
                        </a:rPr>
                        <a:t>40,391</a:t>
                      </a:r>
                    </a:p>
                  </a:txBody>
                  <a:tcPr/>
                </a:tc>
                <a:tc>
                  <a:txBody>
                    <a:bodyPr/>
                    <a:lstStyle/>
                    <a:p>
                      <a:pPr algn="ctr"/>
                      <a:r>
                        <a:rPr lang="en-US" sz="1000" b="1" dirty="0">
                          <a:solidFill>
                            <a:schemeClr val="tx1"/>
                          </a:solidFill>
                          <a:latin typeface="Arial" panose="020B0604020202020204" pitchFamily="34" charset="0"/>
                          <a:cs typeface="Arial" panose="020B0604020202020204" pitchFamily="34" charset="0"/>
                        </a:rPr>
                        <a:t>+61%</a:t>
                      </a:r>
                    </a:p>
                  </a:txBody>
                  <a:tcPr/>
                </a:tc>
                <a:extLst>
                  <a:ext uri="{0D108BD9-81ED-4DB2-BD59-A6C34878D82A}">
                    <a16:rowId xmlns:a16="http://schemas.microsoft.com/office/drawing/2014/main" val="1457946544"/>
                  </a:ext>
                </a:extLst>
              </a:tr>
            </a:tbl>
          </a:graphicData>
        </a:graphic>
      </p:graphicFrame>
      <p:sp>
        <p:nvSpPr>
          <p:cNvPr id="4" name="Date Placeholder 3">
            <a:extLst>
              <a:ext uri="{FF2B5EF4-FFF2-40B4-BE49-F238E27FC236}">
                <a16:creationId xmlns:a16="http://schemas.microsoft.com/office/drawing/2014/main" id="{76CC829C-6873-4BCD-BBF2-0F3F9E60B2F9}"/>
              </a:ext>
            </a:extLst>
          </p:cNvPr>
          <p:cNvSpPr>
            <a:spLocks noGrp="1"/>
          </p:cNvSpPr>
          <p:nvPr>
            <p:ph type="dt" sz="half" idx="10"/>
          </p:nvPr>
        </p:nvSpPr>
        <p:spPr/>
        <p:txBody>
          <a:bodyPr/>
          <a:lstStyle/>
          <a:p>
            <a:fld id="{ED0CF1AE-9D07-4FAF-9EEC-B15CCCFC2843}" type="datetime1">
              <a:rPr lang="en-US" smtClean="0"/>
              <a:t>6/28/2024</a:t>
            </a:fld>
            <a:endParaRPr lang="en-US"/>
          </a:p>
        </p:txBody>
      </p:sp>
      <p:sp>
        <p:nvSpPr>
          <p:cNvPr id="5" name="Slide Number Placeholder 4">
            <a:extLst>
              <a:ext uri="{FF2B5EF4-FFF2-40B4-BE49-F238E27FC236}">
                <a16:creationId xmlns:a16="http://schemas.microsoft.com/office/drawing/2014/main" id="{54D5F3A8-E853-4A07-9D18-93A22AC92A29}"/>
              </a:ext>
            </a:extLst>
          </p:cNvPr>
          <p:cNvSpPr>
            <a:spLocks noGrp="1"/>
          </p:cNvSpPr>
          <p:nvPr>
            <p:ph type="sldNum" sz="quarter" idx="12"/>
          </p:nvPr>
        </p:nvSpPr>
        <p:spPr/>
        <p:txBody>
          <a:bodyPr/>
          <a:lstStyle/>
          <a:p>
            <a:fld id="{680C5762-CF65-4775-9966-A58D40CC61B9}" type="slidenum">
              <a:rPr lang="en-US" smtClean="0"/>
              <a:t>10</a:t>
            </a:fld>
            <a:endParaRPr lang="en-US"/>
          </a:p>
        </p:txBody>
      </p:sp>
    </p:spTree>
    <p:extLst>
      <p:ext uri="{BB962C8B-B14F-4D97-AF65-F5344CB8AC3E}">
        <p14:creationId xmlns:p14="http://schemas.microsoft.com/office/powerpoint/2010/main" val="462453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2CACD-5982-F01F-6DCB-C446DD194880}"/>
              </a:ext>
            </a:extLst>
          </p:cNvPr>
          <p:cNvSpPr>
            <a:spLocks noGrp="1"/>
          </p:cNvSpPr>
          <p:nvPr>
            <p:ph type="title"/>
          </p:nvPr>
        </p:nvSpPr>
        <p:spPr/>
        <p:txBody>
          <a:bodyPr/>
          <a:lstStyle/>
          <a:p>
            <a:r>
              <a:rPr lang="en-US" dirty="0"/>
              <a:t>Top PA Home School Student Counties </a:t>
            </a:r>
          </a:p>
        </p:txBody>
      </p:sp>
      <p:graphicFrame>
        <p:nvGraphicFramePr>
          <p:cNvPr id="8" name="Content Placeholder 7">
            <a:extLst>
              <a:ext uri="{FF2B5EF4-FFF2-40B4-BE49-F238E27FC236}">
                <a16:creationId xmlns:a16="http://schemas.microsoft.com/office/drawing/2014/main" id="{31DADBAA-9FC1-2FA5-3CF2-2D1E48181104}"/>
              </a:ext>
            </a:extLst>
          </p:cNvPr>
          <p:cNvGraphicFramePr>
            <a:graphicFrameLocks noGrp="1"/>
          </p:cNvGraphicFramePr>
          <p:nvPr>
            <p:ph idx="1"/>
            <p:extLst>
              <p:ext uri="{D42A27DB-BD31-4B8C-83A1-F6EECF244321}">
                <p14:modId xmlns:p14="http://schemas.microsoft.com/office/powerpoint/2010/main" val="358702177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78B4A5B7-A7E4-4556-0B94-7E89A6514BD4}"/>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AE25C66F-F2DE-42FF-11C8-7DC7C9ED0D20}"/>
              </a:ext>
            </a:extLst>
          </p:cNvPr>
          <p:cNvSpPr>
            <a:spLocks noGrp="1"/>
          </p:cNvSpPr>
          <p:nvPr>
            <p:ph type="sldNum" sz="quarter" idx="12"/>
          </p:nvPr>
        </p:nvSpPr>
        <p:spPr/>
        <p:txBody>
          <a:bodyPr/>
          <a:lstStyle/>
          <a:p>
            <a:fld id="{680C5762-CF65-4775-9966-A58D40CC61B9}" type="slidenum">
              <a:rPr lang="en-US" smtClean="0"/>
              <a:t>11</a:t>
            </a:fld>
            <a:endParaRPr lang="en-US" dirty="0"/>
          </a:p>
        </p:txBody>
      </p:sp>
    </p:spTree>
    <p:extLst>
      <p:ext uri="{BB962C8B-B14F-4D97-AF65-F5344CB8AC3E}">
        <p14:creationId xmlns:p14="http://schemas.microsoft.com/office/powerpoint/2010/main" val="3435053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DFA59-AC8C-4F11-B5D5-8A5EE7C5B656}"/>
              </a:ext>
            </a:extLst>
          </p:cNvPr>
          <p:cNvSpPr>
            <a:spLocks noGrp="1"/>
          </p:cNvSpPr>
          <p:nvPr>
            <p:ph type="title"/>
          </p:nvPr>
        </p:nvSpPr>
        <p:spPr/>
        <p:txBody>
          <a:bodyPr>
            <a:normAutofit/>
          </a:bodyPr>
          <a:lstStyle/>
          <a:p>
            <a:r>
              <a:rPr lang="en-US" dirty="0"/>
              <a:t>Privately Tutored Enrollment – Age 5-21 </a:t>
            </a:r>
          </a:p>
        </p:txBody>
      </p:sp>
      <p:sp>
        <p:nvSpPr>
          <p:cNvPr id="4" name="Date Placeholder 3">
            <a:extLst>
              <a:ext uri="{FF2B5EF4-FFF2-40B4-BE49-F238E27FC236}">
                <a16:creationId xmlns:a16="http://schemas.microsoft.com/office/drawing/2014/main" id="{9E138114-65A9-402F-9097-1D4386BD145A}"/>
              </a:ext>
            </a:extLst>
          </p:cNvPr>
          <p:cNvSpPr>
            <a:spLocks noGrp="1"/>
          </p:cNvSpPr>
          <p:nvPr>
            <p:ph type="dt" sz="half" idx="10"/>
          </p:nvPr>
        </p:nvSpPr>
        <p:spPr>
          <a:xfrm>
            <a:off x="457200" y="1524000"/>
            <a:ext cx="8229600" cy="304799"/>
          </a:xfrm>
        </p:spPr>
        <p:txBody>
          <a:bodyPr/>
          <a:lstStyle/>
          <a:p>
            <a:pPr algn="ctr"/>
            <a:r>
              <a:rPr lang="en-US" sz="1800" b="1" dirty="0">
                <a:solidFill>
                  <a:schemeClr val="tx1"/>
                </a:solidFill>
                <a:latin typeface="Arial" panose="020B0604020202020204" pitchFamily="34" charset="0"/>
                <a:cs typeface="Arial" panose="020B0604020202020204" pitchFamily="34" charset="0"/>
              </a:rPr>
              <a:t>Private tutoring has shown an 73% increase over the past five years.</a:t>
            </a:r>
          </a:p>
        </p:txBody>
      </p:sp>
      <p:sp>
        <p:nvSpPr>
          <p:cNvPr id="5" name="Slide Number Placeholder 4">
            <a:extLst>
              <a:ext uri="{FF2B5EF4-FFF2-40B4-BE49-F238E27FC236}">
                <a16:creationId xmlns:a16="http://schemas.microsoft.com/office/drawing/2014/main" id="{CB74F045-2C0B-49B6-BEE6-7235CB4133A0}"/>
              </a:ext>
            </a:extLst>
          </p:cNvPr>
          <p:cNvSpPr>
            <a:spLocks noGrp="1"/>
          </p:cNvSpPr>
          <p:nvPr>
            <p:ph type="sldNum" sz="quarter" idx="12"/>
          </p:nvPr>
        </p:nvSpPr>
        <p:spPr/>
        <p:txBody>
          <a:bodyPr/>
          <a:lstStyle/>
          <a:p>
            <a:fld id="{680C5762-CF65-4775-9966-A58D40CC61B9}" type="slidenum">
              <a:rPr lang="en-US" smtClean="0"/>
              <a:t>12</a:t>
            </a:fld>
            <a:endParaRPr lang="en-US" dirty="0"/>
          </a:p>
        </p:txBody>
      </p:sp>
      <p:graphicFrame>
        <p:nvGraphicFramePr>
          <p:cNvPr id="6" name="Content Placeholder 7">
            <a:extLst>
              <a:ext uri="{FF2B5EF4-FFF2-40B4-BE49-F238E27FC236}">
                <a16:creationId xmlns:a16="http://schemas.microsoft.com/office/drawing/2014/main" id="{2D737B00-38C6-42D9-BB1A-C3B8EDD65C17}"/>
              </a:ext>
            </a:extLst>
          </p:cNvPr>
          <p:cNvGraphicFramePr>
            <a:graphicFrameLocks noGrp="1"/>
          </p:cNvGraphicFramePr>
          <p:nvPr>
            <p:ph idx="1"/>
            <p:extLst>
              <p:ext uri="{D42A27DB-BD31-4B8C-83A1-F6EECF244321}">
                <p14:modId xmlns:p14="http://schemas.microsoft.com/office/powerpoint/2010/main" val="3766918645"/>
              </p:ext>
            </p:extLst>
          </p:nvPr>
        </p:nvGraphicFramePr>
        <p:xfrm>
          <a:off x="457200" y="1828799"/>
          <a:ext cx="8229600" cy="41148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0508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801FA-AAAF-4084-B7E4-64E031201888}"/>
              </a:ext>
            </a:extLst>
          </p:cNvPr>
          <p:cNvSpPr>
            <a:spLocks noGrp="1"/>
          </p:cNvSpPr>
          <p:nvPr>
            <p:ph type="title"/>
          </p:nvPr>
        </p:nvSpPr>
        <p:spPr/>
        <p:txBody>
          <a:bodyPr/>
          <a:lstStyle/>
          <a:p>
            <a:r>
              <a:rPr lang="en-US" dirty="0"/>
              <a:t>School Sponsored Cyber Programs </a:t>
            </a:r>
          </a:p>
        </p:txBody>
      </p:sp>
      <p:sp>
        <p:nvSpPr>
          <p:cNvPr id="3" name="Content Placeholder 2">
            <a:extLst>
              <a:ext uri="{FF2B5EF4-FFF2-40B4-BE49-F238E27FC236}">
                <a16:creationId xmlns:a16="http://schemas.microsoft.com/office/drawing/2014/main" id="{D2CF2C97-CDB6-494B-ABB7-1740F0157E12}"/>
              </a:ext>
            </a:extLst>
          </p:cNvPr>
          <p:cNvSpPr>
            <a:spLocks noGrp="1"/>
          </p:cNvSpPr>
          <p:nvPr>
            <p:ph idx="1"/>
          </p:nvPr>
        </p:nvSpPr>
        <p:spPr/>
        <p:txBody>
          <a:bodyPr>
            <a:normAutofit lnSpcReduction="10000"/>
          </a:bodyPr>
          <a:lstStyle/>
          <a:p>
            <a:r>
              <a:rPr lang="en-US" dirty="0"/>
              <a:t>In 2022-23, 89% of all school districts offered a cyber program in at least one grade.</a:t>
            </a:r>
          </a:p>
          <a:p>
            <a:r>
              <a:rPr lang="en-US" dirty="0"/>
              <a:t>85% of the districts with cyber programs had curriculum for all grades (K-12); another 4% had programs for 12 grades.</a:t>
            </a:r>
          </a:p>
          <a:p>
            <a:r>
              <a:rPr lang="en-US" dirty="0"/>
              <a:t>Students in a school-sponsored cyber program are not considered home school students. </a:t>
            </a:r>
          </a:p>
          <a:p>
            <a:endParaRPr lang="en-US" dirty="0"/>
          </a:p>
        </p:txBody>
      </p:sp>
      <p:sp>
        <p:nvSpPr>
          <p:cNvPr id="4" name="Date Placeholder 3">
            <a:extLst>
              <a:ext uri="{FF2B5EF4-FFF2-40B4-BE49-F238E27FC236}">
                <a16:creationId xmlns:a16="http://schemas.microsoft.com/office/drawing/2014/main" id="{EC26D313-22D8-4E10-8EF7-D101A5301F0A}"/>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DCA4FF4E-EC56-4A3A-96B6-254F76D052B7}"/>
              </a:ext>
            </a:extLst>
          </p:cNvPr>
          <p:cNvSpPr>
            <a:spLocks noGrp="1"/>
          </p:cNvSpPr>
          <p:nvPr>
            <p:ph type="sldNum" sz="quarter" idx="12"/>
          </p:nvPr>
        </p:nvSpPr>
        <p:spPr/>
        <p:txBody>
          <a:bodyPr/>
          <a:lstStyle/>
          <a:p>
            <a:fld id="{680C5762-CF65-4775-9966-A58D40CC61B9}" type="slidenum">
              <a:rPr lang="en-US" smtClean="0"/>
              <a:t>13</a:t>
            </a:fld>
            <a:endParaRPr lang="en-US" dirty="0"/>
          </a:p>
        </p:txBody>
      </p:sp>
    </p:spTree>
    <p:extLst>
      <p:ext uri="{BB962C8B-B14F-4D97-AF65-F5344CB8AC3E}">
        <p14:creationId xmlns:p14="http://schemas.microsoft.com/office/powerpoint/2010/main" val="3596757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Topics</a:t>
            </a:r>
          </a:p>
        </p:txBody>
      </p:sp>
      <p:sp>
        <p:nvSpPr>
          <p:cNvPr id="3" name="Content Placeholder 2"/>
          <p:cNvSpPr>
            <a:spLocks noGrp="1"/>
          </p:cNvSpPr>
          <p:nvPr>
            <p:ph idx="1"/>
          </p:nvPr>
        </p:nvSpPr>
        <p:spPr>
          <a:xfrm>
            <a:off x="457200" y="1600200"/>
            <a:ext cx="8382000" cy="4525963"/>
          </a:xfrm>
        </p:spPr>
        <p:txBody>
          <a:bodyPr>
            <a:normAutofit fontScale="92500" lnSpcReduction="20000"/>
          </a:bodyPr>
          <a:lstStyle/>
          <a:p>
            <a:r>
              <a:rPr lang="en-US" dirty="0"/>
              <a:t>Annual </a:t>
            </a:r>
            <a:r>
              <a:rPr lang="en-US" sz="3200" dirty="0"/>
              <a:t>Documentation</a:t>
            </a:r>
          </a:p>
          <a:p>
            <a:endParaRPr lang="en-US" sz="3200" dirty="0"/>
          </a:p>
          <a:p>
            <a:r>
              <a:rPr lang="en-US" sz="3200" dirty="0"/>
              <a:t>Assessments</a:t>
            </a:r>
            <a:endParaRPr lang="en-US" dirty="0"/>
          </a:p>
          <a:p>
            <a:endParaRPr lang="en-US" sz="3200" dirty="0"/>
          </a:p>
          <a:p>
            <a:r>
              <a:rPr lang="en-US" dirty="0"/>
              <a:t>Classes</a:t>
            </a:r>
            <a:r>
              <a:rPr lang="en-US" sz="3200" dirty="0"/>
              <a:t> and </a:t>
            </a:r>
            <a:r>
              <a:rPr lang="en-US" dirty="0"/>
              <a:t>Career Tech programs</a:t>
            </a:r>
          </a:p>
          <a:p>
            <a:endParaRPr lang="en-US" sz="3200" dirty="0"/>
          </a:p>
          <a:p>
            <a:r>
              <a:rPr lang="en-US" dirty="0"/>
              <a:t>Special Education Services</a:t>
            </a:r>
            <a:endParaRPr lang="en-US" sz="3200" dirty="0"/>
          </a:p>
          <a:p>
            <a:endParaRPr lang="en-US" b="1" dirty="0"/>
          </a:p>
          <a:p>
            <a:r>
              <a:rPr lang="en-US" dirty="0"/>
              <a:t>Diplomas</a:t>
            </a:r>
          </a:p>
        </p:txBody>
      </p:sp>
      <p:sp>
        <p:nvSpPr>
          <p:cNvPr id="4" name="Slide Number Placeholder 3"/>
          <p:cNvSpPr>
            <a:spLocks noGrp="1"/>
          </p:cNvSpPr>
          <p:nvPr>
            <p:ph type="sldNum" sz="quarter" idx="12"/>
          </p:nvPr>
        </p:nvSpPr>
        <p:spPr/>
        <p:txBody>
          <a:bodyPr/>
          <a:lstStyle/>
          <a:p>
            <a:fld id="{680C5762-CF65-4775-9966-A58D40CC61B9}" type="slidenum">
              <a:rPr lang="en-US" smtClean="0"/>
              <a:t>14</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1860171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and Private Tutoring</a:t>
            </a:r>
          </a:p>
        </p:txBody>
      </p:sp>
      <p:sp>
        <p:nvSpPr>
          <p:cNvPr id="3" name="Content Placeholder 2"/>
          <p:cNvSpPr>
            <a:spLocks noGrp="1"/>
          </p:cNvSpPr>
          <p:nvPr>
            <p:ph idx="1"/>
          </p:nvPr>
        </p:nvSpPr>
        <p:spPr/>
        <p:txBody>
          <a:bodyPr>
            <a:normAutofit/>
          </a:bodyPr>
          <a:lstStyle/>
          <a:p>
            <a:r>
              <a:rPr lang="en-US" dirty="0"/>
              <a:t>Districts are processing more home school affidavits than in the past.</a:t>
            </a:r>
          </a:p>
          <a:p>
            <a:endParaRPr lang="en-US" dirty="0"/>
          </a:p>
          <a:p>
            <a:r>
              <a:rPr lang="en-US" dirty="0"/>
              <a:t>School boards have had to develop more formal policies to address the needs and rights of home school students regarding taking classes in the district.</a:t>
            </a:r>
          </a:p>
          <a:p>
            <a:endParaRPr lang="en-US" dirty="0"/>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15</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3259070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 - Beginning</a:t>
            </a:r>
          </a:p>
        </p:txBody>
      </p:sp>
      <p:sp>
        <p:nvSpPr>
          <p:cNvPr id="3" name="Content Placeholder 2"/>
          <p:cNvSpPr>
            <a:spLocks noGrp="1"/>
          </p:cNvSpPr>
          <p:nvPr>
            <p:ph idx="1"/>
          </p:nvPr>
        </p:nvSpPr>
        <p:spPr/>
        <p:txBody>
          <a:bodyPr>
            <a:normAutofit lnSpcReduction="10000"/>
          </a:bodyPr>
          <a:lstStyle/>
          <a:p>
            <a:r>
              <a:rPr lang="en-US" sz="2800" dirty="0"/>
              <a:t>For new home school programs, the affidavit or unsworn declaration along with other required documents can be submitted at any time in the school year, but submission must be done so before the program begins. </a:t>
            </a:r>
          </a:p>
          <a:p>
            <a:endParaRPr lang="en-US" sz="2800" dirty="0"/>
          </a:p>
          <a:p>
            <a:r>
              <a:rPr lang="en-US" sz="2800" dirty="0"/>
              <a:t>PDE advises parents/guardian that want to begin a home school program to submit all required documents and have them accepted before disenrolling the student.</a:t>
            </a:r>
          </a:p>
        </p:txBody>
      </p:sp>
      <p:sp>
        <p:nvSpPr>
          <p:cNvPr id="4" name="Slide Number Placeholder 3"/>
          <p:cNvSpPr>
            <a:spLocks noGrp="1"/>
          </p:cNvSpPr>
          <p:nvPr>
            <p:ph type="sldNum" sz="quarter" idx="12"/>
          </p:nvPr>
        </p:nvSpPr>
        <p:spPr/>
        <p:txBody>
          <a:bodyPr/>
          <a:lstStyle/>
          <a:p>
            <a:fld id="{680C5762-CF65-4775-9966-A58D40CC61B9}" type="slidenum">
              <a:rPr lang="en-US" smtClean="0"/>
              <a:t>16</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24206031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a:t>
            </a:r>
          </a:p>
        </p:txBody>
      </p:sp>
      <p:sp>
        <p:nvSpPr>
          <p:cNvPr id="3" name="Content Placeholder 2"/>
          <p:cNvSpPr>
            <a:spLocks noGrp="1"/>
          </p:cNvSpPr>
          <p:nvPr>
            <p:ph idx="1"/>
          </p:nvPr>
        </p:nvSpPr>
        <p:spPr>
          <a:xfrm>
            <a:off x="457200" y="1524000"/>
            <a:ext cx="8229600" cy="4602163"/>
          </a:xfrm>
        </p:spPr>
        <p:txBody>
          <a:bodyPr>
            <a:noAutofit/>
          </a:bodyPr>
          <a:lstStyle/>
          <a:p>
            <a:pPr marL="0" indent="0">
              <a:buNone/>
            </a:pPr>
            <a:endParaRPr lang="en-US" sz="1000" dirty="0">
              <a:highlight>
                <a:srgbClr val="FFFF00"/>
              </a:highlight>
            </a:endParaRPr>
          </a:p>
          <a:p>
            <a:r>
              <a:rPr lang="en-US" sz="2700" dirty="0"/>
              <a:t>So far in 2023, there have been legal challenges to a few districts by the Home School Legal Defense Association (HSLDA) and its local partners, regarding the acceptance of only a notarized affidavit and not the unsworn declaration.</a:t>
            </a:r>
          </a:p>
          <a:p>
            <a:endParaRPr lang="en-US" sz="1050" dirty="0"/>
          </a:p>
          <a:p>
            <a:r>
              <a:rPr lang="en-US" sz="2700" dirty="0"/>
              <a:t>To date, the districts have settled, and now accept the unsworn declaration as well as notarized affidavits. </a:t>
            </a:r>
          </a:p>
        </p:txBody>
      </p:sp>
      <p:sp>
        <p:nvSpPr>
          <p:cNvPr id="4" name="Slide Number Placeholder 3"/>
          <p:cNvSpPr>
            <a:spLocks noGrp="1"/>
          </p:cNvSpPr>
          <p:nvPr>
            <p:ph type="sldNum" sz="quarter" idx="12"/>
          </p:nvPr>
        </p:nvSpPr>
        <p:spPr/>
        <p:txBody>
          <a:bodyPr/>
          <a:lstStyle/>
          <a:p>
            <a:fld id="{680C5762-CF65-4775-9966-A58D40CC61B9}" type="slidenum">
              <a:rPr lang="en-US" smtClean="0"/>
              <a:t>17</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1032969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 - Beginning</a:t>
            </a:r>
          </a:p>
        </p:txBody>
      </p:sp>
      <p:sp>
        <p:nvSpPr>
          <p:cNvPr id="3" name="Content Placeholder 2"/>
          <p:cNvSpPr>
            <a:spLocks noGrp="1"/>
          </p:cNvSpPr>
          <p:nvPr>
            <p:ph idx="1"/>
          </p:nvPr>
        </p:nvSpPr>
        <p:spPr/>
        <p:txBody>
          <a:bodyPr>
            <a:normAutofit/>
          </a:bodyPr>
          <a:lstStyle/>
          <a:p>
            <a:r>
              <a:rPr lang="en-US" dirty="0"/>
              <a:t>For those that are continuing a home school program, the deadline for submitting paperwork is on or prior to August 1</a:t>
            </a:r>
            <a:r>
              <a:rPr lang="en-US" baseline="30000" dirty="0"/>
              <a:t>st</a:t>
            </a:r>
            <a:r>
              <a:rPr lang="en-US" dirty="0"/>
              <a:t>.  </a:t>
            </a:r>
          </a:p>
          <a:p>
            <a:endParaRPr lang="en-US" dirty="0"/>
          </a:p>
          <a:p>
            <a:r>
              <a:rPr lang="en-US" dirty="0"/>
              <a:t>Some home school families submit as early as July 1</a:t>
            </a:r>
            <a:r>
              <a:rPr lang="en-US" baseline="30000" dirty="0"/>
              <a:t>st</a:t>
            </a:r>
            <a:r>
              <a:rPr lang="en-US" dirty="0"/>
              <a:t>. </a:t>
            </a:r>
          </a:p>
        </p:txBody>
      </p:sp>
      <p:sp>
        <p:nvSpPr>
          <p:cNvPr id="4" name="Slide Number Placeholder 3"/>
          <p:cNvSpPr>
            <a:spLocks noGrp="1"/>
          </p:cNvSpPr>
          <p:nvPr>
            <p:ph type="sldNum" sz="quarter" idx="12"/>
          </p:nvPr>
        </p:nvSpPr>
        <p:spPr/>
        <p:txBody>
          <a:bodyPr/>
          <a:lstStyle/>
          <a:p>
            <a:fld id="{680C5762-CF65-4775-9966-A58D40CC61B9}" type="slidenum">
              <a:rPr lang="en-US" smtClean="0"/>
              <a:t>18</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2491918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Documents – Year End</a:t>
            </a:r>
          </a:p>
        </p:txBody>
      </p:sp>
      <p:sp>
        <p:nvSpPr>
          <p:cNvPr id="3" name="Content Placeholder 2"/>
          <p:cNvSpPr>
            <a:spLocks noGrp="1"/>
          </p:cNvSpPr>
          <p:nvPr>
            <p:ph idx="1"/>
          </p:nvPr>
        </p:nvSpPr>
        <p:spPr/>
        <p:txBody>
          <a:bodyPr>
            <a:normAutofit/>
          </a:bodyPr>
          <a:lstStyle/>
          <a:p>
            <a:r>
              <a:rPr lang="en-US" dirty="0"/>
              <a:t>A home school evaluation report must be submitted to the district of residence by no later than June 30th.</a:t>
            </a:r>
          </a:p>
          <a:p>
            <a:endParaRPr lang="en-US" sz="4400" baseline="30000" dirty="0"/>
          </a:p>
          <a:p>
            <a:r>
              <a:rPr lang="en-US" sz="4400" baseline="30000" dirty="0"/>
              <a:t>If the report is not postmarked by June 30th, then there is a process to ensure compliance with home school law, which includes a formal hearing.  Extensions may not be granted.</a:t>
            </a:r>
          </a:p>
        </p:txBody>
      </p:sp>
      <p:sp>
        <p:nvSpPr>
          <p:cNvPr id="4" name="Slide Number Placeholder 3"/>
          <p:cNvSpPr>
            <a:spLocks noGrp="1"/>
          </p:cNvSpPr>
          <p:nvPr>
            <p:ph type="sldNum" sz="quarter" idx="12"/>
          </p:nvPr>
        </p:nvSpPr>
        <p:spPr/>
        <p:txBody>
          <a:bodyPr/>
          <a:lstStyle/>
          <a:p>
            <a:fld id="{680C5762-CF65-4775-9966-A58D40CC61B9}" type="slidenum">
              <a:rPr lang="en-US" smtClean="0"/>
              <a:t>19</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31625974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730433-FA5C-4246-A096-BD25FF8874FE}"/>
              </a:ext>
            </a:extLst>
          </p:cNvPr>
          <p:cNvSpPr>
            <a:spLocks noGrp="1"/>
          </p:cNvSpPr>
          <p:nvPr>
            <p:ph type="title"/>
          </p:nvPr>
        </p:nvSpPr>
        <p:spPr/>
        <p:txBody>
          <a:bodyPr/>
          <a:lstStyle/>
          <a:p>
            <a:r>
              <a:rPr lang="en-US" dirty="0"/>
              <a:t>Today’s Topics</a:t>
            </a:r>
          </a:p>
        </p:txBody>
      </p:sp>
      <p:sp>
        <p:nvSpPr>
          <p:cNvPr id="8" name="Content Placeholder 7">
            <a:extLst>
              <a:ext uri="{FF2B5EF4-FFF2-40B4-BE49-F238E27FC236}">
                <a16:creationId xmlns:a16="http://schemas.microsoft.com/office/drawing/2014/main" id="{FE84C300-1B65-40E7-8C6D-3A0BFFE99185}"/>
              </a:ext>
            </a:extLst>
          </p:cNvPr>
          <p:cNvSpPr>
            <a:spLocks noGrp="1"/>
          </p:cNvSpPr>
          <p:nvPr>
            <p:ph idx="1"/>
          </p:nvPr>
        </p:nvSpPr>
        <p:spPr/>
        <p:txBody>
          <a:bodyPr>
            <a:normAutofit fontScale="92500" lnSpcReduction="10000"/>
          </a:bodyPr>
          <a:lstStyle/>
          <a:p>
            <a:pPr lvl="1"/>
            <a:r>
              <a:rPr lang="en-US" dirty="0"/>
              <a:t>Introduction</a:t>
            </a:r>
          </a:p>
          <a:p>
            <a:pPr lvl="1"/>
            <a:r>
              <a:rPr lang="en-US" dirty="0"/>
              <a:t>School Services Office (SSO)</a:t>
            </a:r>
          </a:p>
          <a:p>
            <a:pPr lvl="1"/>
            <a:r>
              <a:rPr lang="en-US" dirty="0"/>
              <a:t>Home Education and Private Tutoring</a:t>
            </a:r>
          </a:p>
          <a:p>
            <a:pPr lvl="4"/>
            <a:r>
              <a:rPr lang="en-US" sz="2800" dirty="0"/>
              <a:t>Home School Law</a:t>
            </a:r>
          </a:p>
          <a:p>
            <a:pPr lvl="4"/>
            <a:r>
              <a:rPr lang="en-US" sz="2800" dirty="0"/>
              <a:t>Documents</a:t>
            </a:r>
          </a:p>
          <a:p>
            <a:pPr lvl="4"/>
            <a:r>
              <a:rPr lang="en-US" sz="2800" dirty="0"/>
              <a:t>Data and Trends</a:t>
            </a:r>
          </a:p>
          <a:p>
            <a:pPr lvl="4"/>
            <a:r>
              <a:rPr lang="en-US" sz="2800" dirty="0"/>
              <a:t>Assessments</a:t>
            </a:r>
          </a:p>
          <a:p>
            <a:pPr lvl="4"/>
            <a:r>
              <a:rPr lang="en-US" sz="2800" dirty="0"/>
              <a:t>Participation in CTE Programs, Co-curricular Courses and Classes</a:t>
            </a:r>
          </a:p>
          <a:p>
            <a:pPr lvl="4"/>
            <a:r>
              <a:rPr lang="en-US" sz="2800" dirty="0"/>
              <a:t>Special Education Services</a:t>
            </a:r>
          </a:p>
          <a:p>
            <a:endParaRPr lang="en-US" dirty="0"/>
          </a:p>
        </p:txBody>
      </p:sp>
      <p:sp>
        <p:nvSpPr>
          <p:cNvPr id="5" name="Date Placeholder 4">
            <a:extLst>
              <a:ext uri="{FF2B5EF4-FFF2-40B4-BE49-F238E27FC236}">
                <a16:creationId xmlns:a16="http://schemas.microsoft.com/office/drawing/2014/main" id="{86B74D6A-94DA-4B37-8743-A08ED1566321}"/>
              </a:ext>
            </a:extLst>
          </p:cNvPr>
          <p:cNvSpPr>
            <a:spLocks noGrp="1"/>
          </p:cNvSpPr>
          <p:nvPr>
            <p:ph type="dt" sz="half" idx="10"/>
          </p:nvPr>
        </p:nvSpPr>
        <p:spPr/>
        <p:txBody>
          <a:bodyPr/>
          <a:lstStyle/>
          <a:p>
            <a:fld id="{2886EB9F-620D-4745-B0DC-239369A89773}" type="datetime1">
              <a:rPr lang="en-US" smtClean="0"/>
              <a:t>6/28/2024</a:t>
            </a:fld>
            <a:endParaRPr lang="en-US" dirty="0"/>
          </a:p>
        </p:txBody>
      </p:sp>
      <p:sp>
        <p:nvSpPr>
          <p:cNvPr id="6" name="Slide Number Placeholder 5">
            <a:extLst>
              <a:ext uri="{FF2B5EF4-FFF2-40B4-BE49-F238E27FC236}">
                <a16:creationId xmlns:a16="http://schemas.microsoft.com/office/drawing/2014/main" id="{C48A41D8-AEF4-4C1E-A65F-A6F13EF99308}"/>
              </a:ext>
            </a:extLst>
          </p:cNvPr>
          <p:cNvSpPr>
            <a:spLocks noGrp="1"/>
          </p:cNvSpPr>
          <p:nvPr>
            <p:ph type="sldNum" sz="quarter" idx="12"/>
          </p:nvPr>
        </p:nvSpPr>
        <p:spPr/>
        <p:txBody>
          <a:bodyPr/>
          <a:lstStyle/>
          <a:p>
            <a:fld id="{680C5762-CF65-4775-9966-A58D40CC61B9}" type="slidenum">
              <a:rPr lang="en-US" smtClean="0"/>
              <a:t>2</a:t>
            </a:fld>
            <a:endParaRPr lang="en-US" dirty="0"/>
          </a:p>
        </p:txBody>
      </p:sp>
    </p:spTree>
    <p:extLst>
      <p:ext uri="{BB962C8B-B14F-4D97-AF65-F5344CB8AC3E}">
        <p14:creationId xmlns:p14="http://schemas.microsoft.com/office/powerpoint/2010/main" val="21557191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4B49-15EF-9569-0B86-A779E69ECD2C}"/>
              </a:ext>
            </a:extLst>
          </p:cNvPr>
          <p:cNvSpPr>
            <a:spLocks noGrp="1"/>
          </p:cNvSpPr>
          <p:nvPr>
            <p:ph type="title"/>
          </p:nvPr>
        </p:nvSpPr>
        <p:spPr/>
        <p:txBody>
          <a:bodyPr/>
          <a:lstStyle/>
          <a:p>
            <a:r>
              <a:rPr lang="en-US" dirty="0"/>
              <a:t>Assessments/Nationally Normed Tests</a:t>
            </a:r>
          </a:p>
        </p:txBody>
      </p:sp>
      <p:sp>
        <p:nvSpPr>
          <p:cNvPr id="3" name="Content Placeholder 2">
            <a:extLst>
              <a:ext uri="{FF2B5EF4-FFF2-40B4-BE49-F238E27FC236}">
                <a16:creationId xmlns:a16="http://schemas.microsoft.com/office/drawing/2014/main" id="{573F76C5-9069-A9C2-60E2-24B97D18D338}"/>
              </a:ext>
            </a:extLst>
          </p:cNvPr>
          <p:cNvSpPr>
            <a:spLocks noGrp="1"/>
          </p:cNvSpPr>
          <p:nvPr>
            <p:ph idx="1"/>
          </p:nvPr>
        </p:nvSpPr>
        <p:spPr/>
        <p:txBody>
          <a:bodyPr>
            <a:normAutofit fontScale="70000" lnSpcReduction="20000"/>
          </a:bodyPr>
          <a:lstStyle/>
          <a:p>
            <a:r>
              <a:rPr lang="en-US" dirty="0"/>
              <a:t>Home school students must be assessed in grades 3, 5, and 8, using either the PSSAs or one of </a:t>
            </a:r>
            <a:r>
              <a:rPr lang="en-US" dirty="0">
                <a:hlinkClick r:id="rId3"/>
              </a:rPr>
              <a:t>11 other tests</a:t>
            </a:r>
            <a:r>
              <a:rPr lang="en-US" dirty="0"/>
              <a:t>.</a:t>
            </a:r>
          </a:p>
          <a:p>
            <a:pPr marL="0" indent="0">
              <a:buNone/>
            </a:pPr>
            <a:endParaRPr lang="en-US" dirty="0"/>
          </a:p>
          <a:p>
            <a:r>
              <a:rPr lang="en-US" dirty="0"/>
              <a:t>If a parent opts for one of the other 11 nationally normed tests, then the parent pays any costs.</a:t>
            </a:r>
          </a:p>
          <a:p>
            <a:endParaRPr lang="en-US" dirty="0"/>
          </a:p>
          <a:p>
            <a:r>
              <a:rPr lang="en-US" dirty="0"/>
              <a:t>The parent would have to follow the testing security protocols such as not proctoring the exam and having a suitable testing environment.</a:t>
            </a:r>
          </a:p>
          <a:p>
            <a:endParaRPr lang="en-US" dirty="0"/>
          </a:p>
          <a:p>
            <a:r>
              <a:rPr lang="en-US" dirty="0"/>
              <a:t>PDE’s guidance would be to have the student take the PSSAs or to have home school evaluator administer the test.</a:t>
            </a:r>
          </a:p>
          <a:p>
            <a:endParaRPr lang="en-US" dirty="0"/>
          </a:p>
          <a:p>
            <a:endParaRPr lang="en-US" dirty="0"/>
          </a:p>
        </p:txBody>
      </p:sp>
      <p:sp>
        <p:nvSpPr>
          <p:cNvPr id="4" name="Date Placeholder 3">
            <a:extLst>
              <a:ext uri="{FF2B5EF4-FFF2-40B4-BE49-F238E27FC236}">
                <a16:creationId xmlns:a16="http://schemas.microsoft.com/office/drawing/2014/main" id="{CD820C70-0702-8CFF-9F3D-89E63204D72E}"/>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8D5B4A73-F426-EA84-0F27-EC7148D5C273}"/>
              </a:ext>
            </a:extLst>
          </p:cNvPr>
          <p:cNvSpPr>
            <a:spLocks noGrp="1"/>
          </p:cNvSpPr>
          <p:nvPr>
            <p:ph type="sldNum" sz="quarter" idx="12"/>
          </p:nvPr>
        </p:nvSpPr>
        <p:spPr/>
        <p:txBody>
          <a:bodyPr/>
          <a:lstStyle/>
          <a:p>
            <a:fld id="{680C5762-CF65-4775-9966-A58D40CC61B9}" type="slidenum">
              <a:rPr lang="en-US" smtClean="0"/>
              <a:t>20</a:t>
            </a:fld>
            <a:endParaRPr lang="en-US" dirty="0"/>
          </a:p>
        </p:txBody>
      </p:sp>
    </p:spTree>
    <p:extLst>
      <p:ext uri="{BB962C8B-B14F-4D97-AF65-F5344CB8AC3E}">
        <p14:creationId xmlns:p14="http://schemas.microsoft.com/office/powerpoint/2010/main" val="33751004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4B49-15EF-9569-0B86-A779E69ECD2C}"/>
              </a:ext>
            </a:extLst>
          </p:cNvPr>
          <p:cNvSpPr>
            <a:spLocks noGrp="1"/>
          </p:cNvSpPr>
          <p:nvPr>
            <p:ph type="title"/>
          </p:nvPr>
        </p:nvSpPr>
        <p:spPr/>
        <p:txBody>
          <a:bodyPr/>
          <a:lstStyle/>
          <a:p>
            <a:r>
              <a:rPr lang="en-US" dirty="0"/>
              <a:t>Assessments/Nationally Normed Tests</a:t>
            </a:r>
          </a:p>
        </p:txBody>
      </p:sp>
      <p:sp>
        <p:nvSpPr>
          <p:cNvPr id="3" name="Content Placeholder 2">
            <a:extLst>
              <a:ext uri="{FF2B5EF4-FFF2-40B4-BE49-F238E27FC236}">
                <a16:creationId xmlns:a16="http://schemas.microsoft.com/office/drawing/2014/main" id="{573F76C5-9069-A9C2-60E2-24B97D18D338}"/>
              </a:ext>
            </a:extLst>
          </p:cNvPr>
          <p:cNvSpPr>
            <a:spLocks noGrp="1"/>
          </p:cNvSpPr>
          <p:nvPr>
            <p:ph idx="1"/>
          </p:nvPr>
        </p:nvSpPr>
        <p:spPr/>
        <p:txBody>
          <a:bodyPr>
            <a:normAutofit fontScale="92500" lnSpcReduction="10000"/>
          </a:bodyPr>
          <a:lstStyle/>
          <a:p>
            <a:r>
              <a:rPr lang="en-US" dirty="0"/>
              <a:t>PDE policy is that the taking of the assessment should be documented in the home school evaluation report for grades 3, 5, and 8.</a:t>
            </a:r>
          </a:p>
          <a:p>
            <a:pPr marL="0" indent="0">
              <a:buNone/>
            </a:pPr>
            <a:endParaRPr lang="en-US" dirty="0"/>
          </a:p>
          <a:p>
            <a:r>
              <a:rPr lang="en-US" dirty="0"/>
              <a:t>There is no ‘opt-out’ option grades 3, 5, or 8. </a:t>
            </a:r>
          </a:p>
          <a:p>
            <a:endParaRPr lang="en-US" dirty="0"/>
          </a:p>
          <a:p>
            <a:r>
              <a:rPr lang="en-US" dirty="0"/>
              <a:t>Failure or refusal to test is not in compliance with home school law. </a:t>
            </a:r>
          </a:p>
          <a:p>
            <a:endParaRPr lang="en-US" dirty="0"/>
          </a:p>
        </p:txBody>
      </p:sp>
      <p:sp>
        <p:nvSpPr>
          <p:cNvPr id="4" name="Date Placeholder 3">
            <a:extLst>
              <a:ext uri="{FF2B5EF4-FFF2-40B4-BE49-F238E27FC236}">
                <a16:creationId xmlns:a16="http://schemas.microsoft.com/office/drawing/2014/main" id="{CD820C70-0702-8CFF-9F3D-89E63204D72E}"/>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8D5B4A73-F426-EA84-0F27-EC7148D5C273}"/>
              </a:ext>
            </a:extLst>
          </p:cNvPr>
          <p:cNvSpPr>
            <a:spLocks noGrp="1"/>
          </p:cNvSpPr>
          <p:nvPr>
            <p:ph type="sldNum" sz="quarter" idx="12"/>
          </p:nvPr>
        </p:nvSpPr>
        <p:spPr/>
        <p:txBody>
          <a:bodyPr/>
          <a:lstStyle/>
          <a:p>
            <a:fld id="{680C5762-CF65-4775-9966-A58D40CC61B9}" type="slidenum">
              <a:rPr lang="en-US" smtClean="0"/>
              <a:t>21</a:t>
            </a:fld>
            <a:endParaRPr lang="en-US" dirty="0"/>
          </a:p>
        </p:txBody>
      </p:sp>
    </p:spTree>
    <p:extLst>
      <p:ext uri="{BB962C8B-B14F-4D97-AF65-F5344CB8AC3E}">
        <p14:creationId xmlns:p14="http://schemas.microsoft.com/office/powerpoint/2010/main" val="12788654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4B49-15EF-9569-0B86-A779E69ECD2C}"/>
              </a:ext>
            </a:extLst>
          </p:cNvPr>
          <p:cNvSpPr>
            <a:spLocks noGrp="1"/>
          </p:cNvSpPr>
          <p:nvPr>
            <p:ph type="title"/>
          </p:nvPr>
        </p:nvSpPr>
        <p:spPr/>
        <p:txBody>
          <a:bodyPr/>
          <a:lstStyle/>
          <a:p>
            <a:r>
              <a:rPr lang="en-US" dirty="0"/>
              <a:t>Assessments/Nationally Normed Tests</a:t>
            </a:r>
          </a:p>
        </p:txBody>
      </p:sp>
      <p:sp>
        <p:nvSpPr>
          <p:cNvPr id="3" name="Content Placeholder 2">
            <a:extLst>
              <a:ext uri="{FF2B5EF4-FFF2-40B4-BE49-F238E27FC236}">
                <a16:creationId xmlns:a16="http://schemas.microsoft.com/office/drawing/2014/main" id="{573F76C5-9069-A9C2-60E2-24B97D18D338}"/>
              </a:ext>
            </a:extLst>
          </p:cNvPr>
          <p:cNvSpPr>
            <a:spLocks noGrp="1"/>
          </p:cNvSpPr>
          <p:nvPr>
            <p:ph idx="1"/>
          </p:nvPr>
        </p:nvSpPr>
        <p:spPr/>
        <p:txBody>
          <a:bodyPr>
            <a:normAutofit fontScale="92500" lnSpcReduction="20000"/>
          </a:bodyPr>
          <a:lstStyle/>
          <a:p>
            <a:r>
              <a:rPr lang="en-US" dirty="0"/>
              <a:t>If a home school student takes an academic class in the district that would be tested in the PSSAs, PDE would encourage taking the test, but it cannot be required, and the parent would not need to opt-out.</a:t>
            </a:r>
          </a:p>
          <a:p>
            <a:endParaRPr lang="en-US" sz="2600" dirty="0"/>
          </a:p>
          <a:p>
            <a:r>
              <a:rPr lang="en-US" dirty="0"/>
              <a:t>If a home school student takes a class in the district that would culminate in a Keystone exam (Algebra I), PDE policy is that the student should be encouraged to take the test. </a:t>
            </a:r>
          </a:p>
          <a:p>
            <a:endParaRPr lang="en-US" dirty="0"/>
          </a:p>
        </p:txBody>
      </p:sp>
      <p:sp>
        <p:nvSpPr>
          <p:cNvPr id="4" name="Date Placeholder 3">
            <a:extLst>
              <a:ext uri="{FF2B5EF4-FFF2-40B4-BE49-F238E27FC236}">
                <a16:creationId xmlns:a16="http://schemas.microsoft.com/office/drawing/2014/main" id="{CD820C70-0702-8CFF-9F3D-89E63204D72E}"/>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8D5B4A73-F426-EA84-0F27-EC7148D5C273}"/>
              </a:ext>
            </a:extLst>
          </p:cNvPr>
          <p:cNvSpPr>
            <a:spLocks noGrp="1"/>
          </p:cNvSpPr>
          <p:nvPr>
            <p:ph type="sldNum" sz="quarter" idx="12"/>
          </p:nvPr>
        </p:nvSpPr>
        <p:spPr/>
        <p:txBody>
          <a:bodyPr/>
          <a:lstStyle/>
          <a:p>
            <a:fld id="{680C5762-CF65-4775-9966-A58D40CC61B9}" type="slidenum">
              <a:rPr lang="en-US" smtClean="0"/>
              <a:t>22</a:t>
            </a:fld>
            <a:endParaRPr lang="en-US" dirty="0"/>
          </a:p>
        </p:txBody>
      </p:sp>
    </p:spTree>
    <p:extLst>
      <p:ext uri="{BB962C8B-B14F-4D97-AF65-F5344CB8AC3E}">
        <p14:creationId xmlns:p14="http://schemas.microsoft.com/office/powerpoint/2010/main" val="14340502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Courses and CTE programs</a:t>
            </a:r>
          </a:p>
        </p:txBody>
      </p:sp>
      <p:sp>
        <p:nvSpPr>
          <p:cNvPr id="3" name="Content Placeholder 2"/>
          <p:cNvSpPr>
            <a:spLocks noGrp="1"/>
          </p:cNvSpPr>
          <p:nvPr>
            <p:ph idx="1"/>
          </p:nvPr>
        </p:nvSpPr>
        <p:spPr/>
        <p:txBody>
          <a:bodyPr>
            <a:normAutofit fontScale="85000" lnSpcReduction="10000"/>
          </a:bodyPr>
          <a:lstStyle/>
          <a:p>
            <a:r>
              <a:rPr lang="en-US" sz="3200" dirty="0"/>
              <a:t>24 P.S. § 13-1327.1 (</a:t>
            </a:r>
            <a:r>
              <a:rPr lang="en-US" dirty="0"/>
              <a:t>Act 55 of 2022) permitted all home school students to take cocurricular classes, academic courses, and participate in CTC programs, effective the 2023-24 SY.</a:t>
            </a:r>
          </a:p>
          <a:p>
            <a:pPr marL="0" indent="0">
              <a:buNone/>
            </a:pPr>
            <a:endParaRPr lang="en-US" dirty="0"/>
          </a:p>
          <a:p>
            <a:r>
              <a:rPr lang="en-US" dirty="0"/>
              <a:t>Previously, the districts had the discretion to allow home school students to take classes.</a:t>
            </a:r>
          </a:p>
          <a:p>
            <a:endParaRPr lang="en-US" dirty="0"/>
          </a:p>
          <a:p>
            <a:r>
              <a:rPr lang="en-US" sz="3200" dirty="0"/>
              <a:t>Districts were advised to develop policies that address the new provisions in 24 P.S. § 13-1327.1.</a:t>
            </a:r>
          </a:p>
          <a:p>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23</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11303263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Courses and CTE Programs</a:t>
            </a:r>
          </a:p>
        </p:txBody>
      </p:sp>
      <p:sp>
        <p:nvSpPr>
          <p:cNvPr id="3" name="Content Placeholder 2"/>
          <p:cNvSpPr>
            <a:spLocks noGrp="1"/>
          </p:cNvSpPr>
          <p:nvPr>
            <p:ph idx="1"/>
          </p:nvPr>
        </p:nvSpPr>
        <p:spPr>
          <a:xfrm>
            <a:off x="457200" y="1524000"/>
            <a:ext cx="8229600" cy="4602163"/>
          </a:xfrm>
        </p:spPr>
        <p:txBody>
          <a:bodyPr>
            <a:noAutofit/>
          </a:bodyPr>
          <a:lstStyle/>
          <a:p>
            <a:r>
              <a:rPr lang="en-US" sz="2400" dirty="0"/>
              <a:t>There have been some challenges to district policies, regarding home school students taking classes in a district.</a:t>
            </a:r>
          </a:p>
          <a:p>
            <a:endParaRPr lang="en-US" sz="2000" dirty="0"/>
          </a:p>
          <a:p>
            <a:endParaRPr lang="en-US" sz="2000" dirty="0"/>
          </a:p>
          <a:p>
            <a:r>
              <a:rPr lang="en-US" sz="2400" dirty="0"/>
              <a:t>Home school students must meet the criteria that apply to students enrolled in the district and comply with all policies, rules, and regulations of the governing organization.</a:t>
            </a:r>
          </a:p>
          <a:p>
            <a:endParaRPr lang="en-US" sz="2000" dirty="0"/>
          </a:p>
        </p:txBody>
      </p:sp>
      <p:sp>
        <p:nvSpPr>
          <p:cNvPr id="4" name="Slide Number Placeholder 3"/>
          <p:cNvSpPr>
            <a:spLocks noGrp="1"/>
          </p:cNvSpPr>
          <p:nvPr>
            <p:ph type="sldNum" sz="quarter" idx="12"/>
          </p:nvPr>
        </p:nvSpPr>
        <p:spPr/>
        <p:txBody>
          <a:bodyPr/>
          <a:lstStyle/>
          <a:p>
            <a:fld id="{680C5762-CF65-4775-9966-A58D40CC61B9}" type="slidenum">
              <a:rPr lang="en-US" smtClean="0"/>
              <a:t>24</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1434846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Services</a:t>
            </a:r>
          </a:p>
        </p:txBody>
      </p:sp>
      <p:sp>
        <p:nvSpPr>
          <p:cNvPr id="3" name="Content Placeholder 2"/>
          <p:cNvSpPr>
            <a:spLocks noGrp="1"/>
          </p:cNvSpPr>
          <p:nvPr>
            <p:ph idx="1"/>
          </p:nvPr>
        </p:nvSpPr>
        <p:spPr>
          <a:xfrm>
            <a:off x="457200" y="1524000"/>
            <a:ext cx="8229600" cy="4602163"/>
          </a:xfrm>
        </p:spPr>
        <p:txBody>
          <a:bodyPr>
            <a:noAutofit/>
          </a:bodyPr>
          <a:lstStyle/>
          <a:p>
            <a:r>
              <a:rPr lang="en-US" sz="2000" dirty="0"/>
              <a:t>If a home school student is identified as having an IEP (individual education program), then a home school parent must have the home school program reviewed and approved by a PA certified teaching professional with at least two years of Special Education experience prior to starting the home school program. </a:t>
            </a:r>
          </a:p>
          <a:p>
            <a:endParaRPr lang="en-US" sz="1400" dirty="0"/>
          </a:p>
          <a:p>
            <a:r>
              <a:rPr lang="en-US" sz="2000" dirty="0"/>
              <a:t>Under federal law (IDEA), school districts must test students for special needs upon request of the parent. Special education services are provided to home school students at the discretion of the district.</a:t>
            </a:r>
          </a:p>
          <a:p>
            <a:endParaRPr lang="en-US" sz="1400" dirty="0"/>
          </a:p>
          <a:p>
            <a:r>
              <a:rPr lang="en-US" sz="2000" dirty="0"/>
              <a:t>The Bureau of Special Education has a hotline that addresses questions related to services (1-800-879-2301).</a:t>
            </a:r>
          </a:p>
          <a:p>
            <a:pPr marL="0" indent="0">
              <a:buNone/>
            </a:pPr>
            <a:endParaRPr lang="en-US" sz="2000" dirty="0"/>
          </a:p>
          <a:p>
            <a:endParaRPr lang="en-US" sz="2000" dirty="0"/>
          </a:p>
        </p:txBody>
      </p:sp>
      <p:sp>
        <p:nvSpPr>
          <p:cNvPr id="4" name="Slide Number Placeholder 3"/>
          <p:cNvSpPr>
            <a:spLocks noGrp="1"/>
          </p:cNvSpPr>
          <p:nvPr>
            <p:ph type="sldNum" sz="quarter" idx="12"/>
          </p:nvPr>
        </p:nvSpPr>
        <p:spPr/>
        <p:txBody>
          <a:bodyPr/>
          <a:lstStyle/>
          <a:p>
            <a:fld id="{680C5762-CF65-4775-9966-A58D40CC61B9}" type="slidenum">
              <a:rPr lang="en-US" smtClean="0"/>
              <a:t>25</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407466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12</a:t>
            </a:r>
            <a:r>
              <a:rPr lang="en-US" baseline="30000" dirty="0"/>
              <a:t>th</a:t>
            </a:r>
            <a:r>
              <a:rPr lang="en-US" dirty="0"/>
              <a:t> Year/Final Report</a:t>
            </a:r>
          </a:p>
        </p:txBody>
      </p:sp>
      <p:sp>
        <p:nvSpPr>
          <p:cNvPr id="3" name="Content Placeholder 2"/>
          <p:cNvSpPr>
            <a:spLocks noGrp="1"/>
          </p:cNvSpPr>
          <p:nvPr>
            <p:ph idx="1"/>
          </p:nvPr>
        </p:nvSpPr>
        <p:spPr/>
        <p:txBody>
          <a:bodyPr>
            <a:normAutofit/>
          </a:bodyPr>
          <a:lstStyle/>
          <a:p>
            <a:r>
              <a:rPr lang="en-US" sz="2800" dirty="0"/>
              <a:t>The 12</a:t>
            </a:r>
            <a:r>
              <a:rPr lang="en-US" sz="2800" baseline="30000" dirty="0"/>
              <a:t>th</a:t>
            </a:r>
            <a:r>
              <a:rPr lang="en-US" sz="2800" dirty="0"/>
              <a:t> year or final home education evaluation report is submitted once a home school student has met the graduation requirements, established in state law.</a:t>
            </a:r>
          </a:p>
          <a:p>
            <a:endParaRPr lang="en-US" sz="2800" dirty="0"/>
          </a:p>
          <a:p>
            <a:r>
              <a:rPr lang="en-US" sz="2800" dirty="0"/>
              <a:t>You cannot privately tutor a student to the culmination of a home school diploma. Students would have to switch to a home school program for the 12</a:t>
            </a:r>
            <a:r>
              <a:rPr lang="en-US" sz="2800" baseline="30000" dirty="0"/>
              <a:t>th</a:t>
            </a:r>
            <a:r>
              <a:rPr lang="en-US" sz="2800" dirty="0"/>
              <a:t> or final year.</a:t>
            </a:r>
          </a:p>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26</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39320185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Diplomas</a:t>
            </a:r>
          </a:p>
        </p:txBody>
      </p:sp>
      <p:sp>
        <p:nvSpPr>
          <p:cNvPr id="3" name="Content Placeholder 2"/>
          <p:cNvSpPr>
            <a:spLocks noGrp="1"/>
          </p:cNvSpPr>
          <p:nvPr>
            <p:ph idx="1"/>
          </p:nvPr>
        </p:nvSpPr>
        <p:spPr/>
        <p:txBody>
          <a:bodyPr>
            <a:normAutofit fontScale="70000" lnSpcReduction="20000"/>
          </a:bodyPr>
          <a:lstStyle/>
          <a:p>
            <a:r>
              <a:rPr lang="en-US" dirty="0"/>
              <a:t>The home school supervisor (parent or legal guardian) and home school evaluator can use the home school template found on PDE’s website and confer the diploma.</a:t>
            </a:r>
          </a:p>
          <a:p>
            <a:endParaRPr lang="en-US" dirty="0"/>
          </a:p>
          <a:p>
            <a:r>
              <a:rPr lang="en-US" dirty="0"/>
              <a:t>There are a handful of home school organizations in Pennsylvania (PHAA, Mason Dixon Homeschoolers) that have applied and were given the authority by PDE to confer diplomas.</a:t>
            </a:r>
          </a:p>
          <a:p>
            <a:endParaRPr lang="en-US" dirty="0"/>
          </a:p>
          <a:p>
            <a:r>
              <a:rPr lang="en-US" dirty="0"/>
              <a:t>PDE advises home school supervisors to create a transcript and submit it along with a copy of the home school diploma with the 12</a:t>
            </a:r>
            <a:r>
              <a:rPr lang="en-US" baseline="30000" dirty="0"/>
              <a:t>th</a:t>
            </a:r>
            <a:r>
              <a:rPr lang="en-US" dirty="0"/>
              <a:t> year or final evaluation report to the school district of residence for record keeping purposes.</a:t>
            </a:r>
          </a:p>
        </p:txBody>
      </p:sp>
      <p:sp>
        <p:nvSpPr>
          <p:cNvPr id="4" name="Slide Number Placeholder 3"/>
          <p:cNvSpPr>
            <a:spLocks noGrp="1"/>
          </p:cNvSpPr>
          <p:nvPr>
            <p:ph type="sldNum" sz="quarter" idx="12"/>
          </p:nvPr>
        </p:nvSpPr>
        <p:spPr/>
        <p:txBody>
          <a:bodyPr/>
          <a:lstStyle/>
          <a:p>
            <a:fld id="{680C5762-CF65-4775-9966-A58D40CC61B9}" type="slidenum">
              <a:rPr lang="en-US" smtClean="0"/>
              <a:t>27</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25824625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extLst>
    <p:ext uri="{6950BFC3-D8DA-4A85-94F7-54DA5524770B}">
      <p188:commentRel xmlns:p188="http://schemas.microsoft.com/office/powerpoint/2018/8/main" r:id="rId3"/>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34CB4-FC0D-40C3-A901-2EF4CBD00BD1}"/>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92F962DC-E703-4262-B6BE-B8719D8DC1E8}"/>
              </a:ext>
            </a:extLst>
          </p:cNvPr>
          <p:cNvSpPr>
            <a:spLocks noGrp="1"/>
          </p:cNvSpPr>
          <p:nvPr>
            <p:ph idx="1"/>
          </p:nvPr>
        </p:nvSpPr>
        <p:spPr>
          <a:xfrm>
            <a:off x="457200" y="1600200"/>
            <a:ext cx="8382000" cy="4525963"/>
          </a:xfrm>
        </p:spPr>
        <p:txBody>
          <a:bodyPr>
            <a:normAutofit/>
          </a:bodyPr>
          <a:lstStyle/>
          <a:p>
            <a:pPr marL="0" indent="0">
              <a:buNone/>
            </a:pPr>
            <a:r>
              <a:rPr lang="en-US" sz="2800" dirty="0">
                <a:hlinkClick r:id="rId3"/>
              </a:rPr>
              <a:t>Home Education and Private Tutoring Guide</a:t>
            </a:r>
            <a:endParaRPr lang="en-US" sz="2800" dirty="0"/>
          </a:p>
          <a:p>
            <a:pPr marL="0" indent="0">
              <a:buNone/>
            </a:pPr>
            <a:endParaRPr lang="en-US" sz="2800" dirty="0"/>
          </a:p>
          <a:p>
            <a:pPr marL="0" indent="0">
              <a:buNone/>
            </a:pPr>
            <a:r>
              <a:rPr lang="en-US" sz="2800" dirty="0">
                <a:hlinkClick r:id="rId4"/>
              </a:rPr>
              <a:t>Basic Education Circular (BEC)</a:t>
            </a:r>
            <a:endParaRPr lang="en-US" sz="2800" dirty="0"/>
          </a:p>
          <a:p>
            <a:pPr marL="0" indent="0">
              <a:buNone/>
            </a:pPr>
            <a:endParaRPr lang="en-US" sz="2800" dirty="0">
              <a:highlight>
                <a:srgbClr val="FFFF00"/>
              </a:highlight>
            </a:endParaRPr>
          </a:p>
          <a:p>
            <a:pPr marL="0" indent="0">
              <a:buNone/>
            </a:pPr>
            <a:r>
              <a:rPr lang="en-US" sz="2800" dirty="0">
                <a:hlinkClick r:id="rId5"/>
              </a:rPr>
              <a:t>Pennsylvania Information Management System (PIMS)</a:t>
            </a:r>
            <a:endParaRPr lang="en-US" sz="2800" dirty="0"/>
          </a:p>
          <a:p>
            <a:pPr marL="0" indent="0">
              <a:buNone/>
            </a:pPr>
            <a:endParaRPr lang="en-US" dirty="0"/>
          </a:p>
          <a:p>
            <a:pPr marL="0" indent="0">
              <a:buNone/>
            </a:pPr>
            <a:endParaRPr lang="en-US" dirty="0"/>
          </a:p>
          <a:p>
            <a:pPr marL="0" indent="0">
              <a:buNone/>
            </a:pPr>
            <a:endParaRPr lang="en-US" dirty="0"/>
          </a:p>
          <a:p>
            <a:endParaRPr lang="en-US" dirty="0"/>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9788B0B8-948E-4A94-BBCC-F9B29BFB6D04}"/>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669FF91E-EE66-48B9-A090-EEDE96B7185A}"/>
              </a:ext>
            </a:extLst>
          </p:cNvPr>
          <p:cNvSpPr>
            <a:spLocks noGrp="1"/>
          </p:cNvSpPr>
          <p:nvPr>
            <p:ph type="sldNum" sz="quarter" idx="12"/>
          </p:nvPr>
        </p:nvSpPr>
        <p:spPr/>
        <p:txBody>
          <a:bodyPr/>
          <a:lstStyle/>
          <a:p>
            <a:fld id="{680C5762-CF65-4775-9966-A58D40CC61B9}" type="slidenum">
              <a:rPr lang="en-US" smtClean="0"/>
              <a:t>28</a:t>
            </a:fld>
            <a:endParaRPr lang="en-US" dirty="0"/>
          </a:p>
        </p:txBody>
      </p:sp>
    </p:spTree>
    <p:extLst>
      <p:ext uri="{BB962C8B-B14F-4D97-AF65-F5344CB8AC3E}">
        <p14:creationId xmlns:p14="http://schemas.microsoft.com/office/powerpoint/2010/main" val="374217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34CB4-FC0D-40C3-A901-2EF4CBD00BD1}"/>
              </a:ext>
            </a:extLst>
          </p:cNvPr>
          <p:cNvSpPr>
            <a:spLocks noGrp="1"/>
          </p:cNvSpPr>
          <p:nvPr>
            <p:ph type="title"/>
          </p:nvPr>
        </p:nvSpPr>
        <p:spPr/>
        <p:txBody>
          <a:bodyPr/>
          <a:lstStyle/>
          <a:p>
            <a:r>
              <a:rPr lang="en-US" dirty="0"/>
              <a:t>Home Education and Private Tutoring </a:t>
            </a:r>
          </a:p>
        </p:txBody>
      </p:sp>
      <p:sp>
        <p:nvSpPr>
          <p:cNvPr id="3" name="Content Placeholder 2">
            <a:extLst>
              <a:ext uri="{FF2B5EF4-FFF2-40B4-BE49-F238E27FC236}">
                <a16:creationId xmlns:a16="http://schemas.microsoft.com/office/drawing/2014/main" id="{92F962DC-E703-4262-B6BE-B8719D8DC1E8}"/>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lgn="ctr">
              <a:buNone/>
            </a:pPr>
            <a:r>
              <a:rPr lang="en-US" dirty="0"/>
              <a:t>Questions/Comments?</a:t>
            </a:r>
          </a:p>
          <a:p>
            <a:endParaRPr lang="en-US" dirty="0"/>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9788B0B8-948E-4A94-BBCC-F9B29BFB6D04}"/>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669FF91E-EE66-48B9-A090-EEDE96B7185A}"/>
              </a:ext>
            </a:extLst>
          </p:cNvPr>
          <p:cNvSpPr>
            <a:spLocks noGrp="1"/>
          </p:cNvSpPr>
          <p:nvPr>
            <p:ph type="sldNum" sz="quarter" idx="12"/>
          </p:nvPr>
        </p:nvSpPr>
        <p:spPr/>
        <p:txBody>
          <a:bodyPr/>
          <a:lstStyle/>
          <a:p>
            <a:fld id="{680C5762-CF65-4775-9966-A58D40CC61B9}" type="slidenum">
              <a:rPr lang="en-US" smtClean="0"/>
              <a:t>29</a:t>
            </a:fld>
            <a:endParaRPr lang="en-US" dirty="0"/>
          </a:p>
        </p:txBody>
      </p:sp>
    </p:spTree>
    <p:extLst>
      <p:ext uri="{BB962C8B-B14F-4D97-AF65-F5344CB8AC3E}">
        <p14:creationId xmlns:p14="http://schemas.microsoft.com/office/powerpoint/2010/main" val="63919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120E-88EB-409D-90EA-5958263C7A03}"/>
              </a:ext>
            </a:extLst>
          </p:cNvPr>
          <p:cNvSpPr>
            <a:spLocks noGrp="1"/>
          </p:cNvSpPr>
          <p:nvPr>
            <p:ph type="title"/>
          </p:nvPr>
        </p:nvSpPr>
        <p:spPr/>
        <p:txBody>
          <a:bodyPr/>
          <a:lstStyle/>
          <a:p>
            <a:r>
              <a:rPr lang="en-US" dirty="0"/>
              <a:t>School Services Office (SSO)</a:t>
            </a:r>
          </a:p>
        </p:txBody>
      </p:sp>
      <p:sp>
        <p:nvSpPr>
          <p:cNvPr id="6" name="Content Placeholder 5">
            <a:extLst>
              <a:ext uri="{FF2B5EF4-FFF2-40B4-BE49-F238E27FC236}">
                <a16:creationId xmlns:a16="http://schemas.microsoft.com/office/drawing/2014/main" id="{EFE54ADF-735C-4CD9-8826-6BEB64480B8B}"/>
              </a:ext>
            </a:extLst>
          </p:cNvPr>
          <p:cNvSpPr>
            <a:spLocks noGrp="1"/>
          </p:cNvSpPr>
          <p:nvPr>
            <p:ph sz="half" idx="1"/>
          </p:nvPr>
        </p:nvSpPr>
        <p:spPr>
          <a:xfrm>
            <a:off x="457200" y="1600200"/>
            <a:ext cx="3886200" cy="4525963"/>
          </a:xfrm>
        </p:spPr>
        <p:txBody>
          <a:bodyPr>
            <a:normAutofit/>
          </a:bodyPr>
          <a:lstStyle/>
          <a:p>
            <a:r>
              <a:rPr lang="en-US" sz="3000" dirty="0"/>
              <a:t>The School Services Office of PDE serves as a central point of inquiry for guidance to school administrators and parents.</a:t>
            </a:r>
          </a:p>
        </p:txBody>
      </p:sp>
      <p:sp>
        <p:nvSpPr>
          <p:cNvPr id="7" name="Content Placeholder 6">
            <a:extLst>
              <a:ext uri="{FF2B5EF4-FFF2-40B4-BE49-F238E27FC236}">
                <a16:creationId xmlns:a16="http://schemas.microsoft.com/office/drawing/2014/main" id="{57A81567-4260-40C3-8AB9-E5AD8620F46A}"/>
              </a:ext>
            </a:extLst>
          </p:cNvPr>
          <p:cNvSpPr>
            <a:spLocks noGrp="1"/>
          </p:cNvSpPr>
          <p:nvPr>
            <p:ph sz="half" idx="2"/>
          </p:nvPr>
        </p:nvSpPr>
        <p:spPr>
          <a:xfrm>
            <a:off x="4343400" y="1600200"/>
            <a:ext cx="4343400" cy="4525963"/>
          </a:xfrm>
        </p:spPr>
        <p:txBody>
          <a:bodyPr/>
          <a:lstStyle/>
          <a:p>
            <a:pPr marL="0" indent="0">
              <a:buNone/>
            </a:pPr>
            <a:r>
              <a:rPr lang="en-US" sz="3000" dirty="0">
                <a:hlinkClick r:id="rId3"/>
              </a:rPr>
              <a:t>RA-PDE-SchoolService@pa.gov</a:t>
            </a:r>
            <a:r>
              <a:rPr lang="en-US" sz="3000" dirty="0"/>
              <a:t> </a:t>
            </a:r>
          </a:p>
          <a:p>
            <a:pPr marL="0" indent="0">
              <a:buNone/>
            </a:pPr>
            <a:r>
              <a:rPr lang="en-US" sz="3000" dirty="0"/>
              <a:t>717.787.4860 </a:t>
            </a:r>
          </a:p>
          <a:p>
            <a:pPr marL="0" indent="0">
              <a:buNone/>
            </a:pPr>
            <a:r>
              <a:rPr lang="en-US" sz="3000" dirty="0"/>
              <a:t>717.783.3750 (FBI)</a:t>
            </a:r>
          </a:p>
          <a:p>
            <a:endParaRPr lang="en-US" dirty="0"/>
          </a:p>
        </p:txBody>
      </p:sp>
      <p:sp>
        <p:nvSpPr>
          <p:cNvPr id="4" name="Date Placeholder 3">
            <a:extLst>
              <a:ext uri="{FF2B5EF4-FFF2-40B4-BE49-F238E27FC236}">
                <a16:creationId xmlns:a16="http://schemas.microsoft.com/office/drawing/2014/main" id="{B00BD2CB-5560-4B49-BA67-B2552B5706B1}"/>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EC5E4AD1-DF89-42DE-A903-6EFCA0D6718F}"/>
              </a:ext>
            </a:extLst>
          </p:cNvPr>
          <p:cNvSpPr>
            <a:spLocks noGrp="1"/>
          </p:cNvSpPr>
          <p:nvPr>
            <p:ph type="sldNum" sz="quarter" idx="12"/>
          </p:nvPr>
        </p:nvSpPr>
        <p:spPr/>
        <p:txBody>
          <a:bodyPr/>
          <a:lstStyle/>
          <a:p>
            <a:fld id="{680C5762-CF65-4775-9966-A58D40CC61B9}" type="slidenum">
              <a:rPr lang="en-US" smtClean="0"/>
              <a:t>3</a:t>
            </a:fld>
            <a:endParaRPr lang="en-US" dirty="0"/>
          </a:p>
        </p:txBody>
      </p:sp>
      <p:sp>
        <p:nvSpPr>
          <p:cNvPr id="8" name="TextBox 7">
            <a:extLst>
              <a:ext uri="{FF2B5EF4-FFF2-40B4-BE49-F238E27FC236}">
                <a16:creationId xmlns:a16="http://schemas.microsoft.com/office/drawing/2014/main" id="{A3C38AA9-A2E9-4928-A0C2-A638ABB97CCD}"/>
              </a:ext>
            </a:extLst>
          </p:cNvPr>
          <p:cNvSpPr txBox="1"/>
          <p:nvPr/>
        </p:nvSpPr>
        <p:spPr>
          <a:xfrm>
            <a:off x="734898" y="5771840"/>
            <a:ext cx="769620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Director Ms. Monica L. Washington</a:t>
            </a:r>
          </a:p>
        </p:txBody>
      </p:sp>
      <p:cxnSp>
        <p:nvCxnSpPr>
          <p:cNvPr id="9" name="Straight Connector 8">
            <a:extLst>
              <a:ext uri="{FF2B5EF4-FFF2-40B4-BE49-F238E27FC236}">
                <a16:creationId xmlns:a16="http://schemas.microsoft.com/office/drawing/2014/main" id="{9362D760-50BB-4B64-A49C-96A3F3F826EF}"/>
              </a:ext>
            </a:extLst>
          </p:cNvPr>
          <p:cNvCxnSpPr>
            <a:cxnSpLocks/>
          </p:cNvCxnSpPr>
          <p:nvPr/>
        </p:nvCxnSpPr>
        <p:spPr>
          <a:xfrm>
            <a:off x="4333188" y="1703109"/>
            <a:ext cx="10212" cy="3707091"/>
          </a:xfrm>
          <a:prstGeom prst="line">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462585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533400" y="1676400"/>
            <a:ext cx="8229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2000" dirty="0">
                <a:solidFill>
                  <a:srgbClr val="000000"/>
                </a:solidFill>
                <a:latin typeface="Arial" panose="020B0604020202020204" pitchFamily="34" charset="0"/>
                <a:ea typeface="Verdana" pitchFamily="34" charset="0"/>
                <a:cs typeface="Arial" panose="020B0604020202020204" pitchFamily="34" charset="0"/>
              </a:rPr>
              <a:t>For information on the Home Education and Private Tutoring  programs, please call 717-787-4860 or email </a:t>
            </a:r>
            <a:r>
              <a:rPr lang="en-US" altLang="en-US" sz="2000" dirty="0">
                <a:solidFill>
                  <a:srgbClr val="000000"/>
                </a:solidFill>
                <a:latin typeface="Arial" panose="020B0604020202020204" pitchFamily="34" charset="0"/>
                <a:ea typeface="Verdana" pitchFamily="34" charset="0"/>
                <a:cs typeface="Arial" panose="020B0604020202020204" pitchFamily="34" charset="0"/>
                <a:hlinkClick r:id="rId3"/>
              </a:rPr>
              <a:t>RA-Home-Education@pa.gov</a:t>
            </a:r>
            <a:r>
              <a:rPr lang="en-US" altLang="en-US" sz="2000" dirty="0">
                <a:solidFill>
                  <a:srgbClr val="000000"/>
                </a:solidFill>
                <a:latin typeface="Arial" panose="020B0604020202020204" pitchFamily="34" charset="0"/>
                <a:ea typeface="Verdana" pitchFamily="34" charset="0"/>
                <a:cs typeface="Arial" panose="020B0604020202020204" pitchFamily="34" charset="0"/>
              </a:rPr>
              <a:t>.</a:t>
            </a:r>
          </a:p>
          <a:p>
            <a:pPr algn="ctr" eaLnBrk="1" hangingPunct="1">
              <a:defRPr/>
            </a:pPr>
            <a:endParaRPr lang="en-US" altLang="en-US" sz="2000" dirty="0">
              <a:solidFill>
                <a:srgbClr val="000000"/>
              </a:solidFill>
              <a:latin typeface="Arial" panose="020B0604020202020204" pitchFamily="34" charset="0"/>
              <a:ea typeface="Verdana" pitchFamily="34" charset="0"/>
              <a:cs typeface="Arial" panose="020B0604020202020204" pitchFamily="34" charset="0"/>
            </a:endParaRPr>
          </a:p>
          <a:p>
            <a:pPr algn="ctr" eaLnBrk="1" hangingPunct="1">
              <a:defRPr/>
            </a:pPr>
            <a:r>
              <a:rPr lang="en-US" altLang="en-US" sz="2000" dirty="0">
                <a:solidFill>
                  <a:srgbClr val="000000"/>
                </a:solidFill>
                <a:latin typeface="Arial" panose="020B0604020202020204" pitchFamily="34" charset="0"/>
                <a:ea typeface="Verdana" pitchFamily="34" charset="0"/>
                <a:cs typeface="Arial" panose="020B0604020202020204" pitchFamily="34" charset="0"/>
              </a:rPr>
              <a:t>If you have questions on reporting and submitting data to PIMS, please call the help desk at 1800-661-2423</a:t>
            </a:r>
            <a:endParaRPr lang="en-US" altLang="en-US" dirty="0">
              <a:solidFill>
                <a:srgbClr val="000000"/>
              </a:solidFill>
              <a:latin typeface="Arial" panose="020B0604020202020204" pitchFamily="34" charset="0"/>
              <a:ea typeface="Verdana" pitchFamily="34" charset="0"/>
              <a:cs typeface="Arial" panose="020B0604020202020204" pitchFamily="34" charset="0"/>
            </a:endParaRPr>
          </a:p>
        </p:txBody>
      </p:sp>
      <p:sp>
        <p:nvSpPr>
          <p:cNvPr id="3" name="TextBox 9"/>
          <p:cNvSpPr txBox="1">
            <a:spLocks noChangeArrowheads="1"/>
          </p:cNvSpPr>
          <p:nvPr/>
        </p:nvSpPr>
        <p:spPr bwMode="auto">
          <a:xfrm>
            <a:off x="476250" y="3836075"/>
            <a:ext cx="821055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p>
          <a:p>
            <a:r>
              <a:rPr lang="en-US" dirty="0"/>
              <a:t> </a:t>
            </a:r>
          </a:p>
        </p:txBody>
      </p:sp>
      <p:sp>
        <p:nvSpPr>
          <p:cNvPr id="4" name="Slide Number Placeholder 3"/>
          <p:cNvSpPr>
            <a:spLocks noGrp="1"/>
          </p:cNvSpPr>
          <p:nvPr>
            <p:ph type="sldNum" sz="quarter" idx="12"/>
          </p:nvPr>
        </p:nvSpPr>
        <p:spPr/>
        <p:txBody>
          <a:bodyPr/>
          <a:lstStyle/>
          <a:p>
            <a:fld id="{680C5762-CF65-4775-9966-A58D40CC61B9}" type="slidenum">
              <a:rPr lang="en-US" smtClean="0"/>
              <a:t>30</a:t>
            </a:fld>
            <a:endParaRPr lang="en-US" dirty="0"/>
          </a:p>
        </p:txBody>
      </p:sp>
      <p:sp>
        <p:nvSpPr>
          <p:cNvPr id="5" name="Date Placeholder 4"/>
          <p:cNvSpPr>
            <a:spLocks noGrp="1"/>
          </p:cNvSpPr>
          <p:nvPr>
            <p:ph type="dt" sz="half" idx="10"/>
          </p:nvPr>
        </p:nvSpPr>
        <p:spPr/>
        <p:txBody>
          <a:bodyPr/>
          <a:lstStyle/>
          <a:p>
            <a:fld id="{C5609242-B7C9-4E08-B84E-BC2A06CF552E}" type="datetime1">
              <a:rPr lang="en-US" smtClean="0"/>
              <a:t>6/28/2024</a:t>
            </a:fld>
            <a:endParaRPr lang="en-US" dirty="0"/>
          </a:p>
        </p:txBody>
      </p:sp>
      <p:sp>
        <p:nvSpPr>
          <p:cNvPr id="6" name="Title 5"/>
          <p:cNvSpPr>
            <a:spLocks noGrp="1"/>
          </p:cNvSpPr>
          <p:nvPr>
            <p:ph type="title" idx="4294967295"/>
          </p:nvPr>
        </p:nvSpPr>
        <p:spPr/>
        <p:txBody>
          <a:bodyPr/>
          <a:lstStyle/>
          <a:p>
            <a:r>
              <a:rPr lang="en-US" dirty="0"/>
              <a:t>Contact</a:t>
            </a:r>
            <a:r>
              <a:rPr lang="en-US" baseline="0" dirty="0"/>
              <a:t>/Mission</a:t>
            </a:r>
            <a:endParaRPr lang="en-US" dirty="0"/>
          </a:p>
        </p:txBody>
      </p:sp>
    </p:spTree>
    <p:extLst>
      <p:ext uri="{BB962C8B-B14F-4D97-AF65-F5344CB8AC3E}">
        <p14:creationId xmlns:p14="http://schemas.microsoft.com/office/powerpoint/2010/main" val="2283214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School Services Office Addresses: </a:t>
            </a:r>
          </a:p>
        </p:txBody>
      </p:sp>
      <p:sp>
        <p:nvSpPr>
          <p:cNvPr id="3" name="Content Placeholder 2"/>
          <p:cNvSpPr>
            <a:spLocks noGrp="1"/>
          </p:cNvSpPr>
          <p:nvPr>
            <p:ph sz="half" idx="1"/>
          </p:nvPr>
        </p:nvSpPr>
        <p:spPr/>
        <p:txBody>
          <a:bodyPr>
            <a:normAutofit/>
          </a:bodyPr>
          <a:lstStyle/>
          <a:p>
            <a:pPr lvl="1">
              <a:buFont typeface="Arial" panose="020B0604020202020204" pitchFamily="34" charset="0"/>
              <a:buChar char="•"/>
            </a:pPr>
            <a:r>
              <a:rPr lang="en-US" sz="2200" dirty="0"/>
              <a:t>Ward of State Determinations</a:t>
            </a:r>
          </a:p>
          <a:p>
            <a:pPr lvl="1">
              <a:buFont typeface="Arial" panose="020B0604020202020204" pitchFamily="34" charset="0"/>
              <a:buChar char="•"/>
            </a:pPr>
            <a:r>
              <a:rPr lang="en-US" sz="2200" dirty="0"/>
              <a:t>School Reconfigurations and District Mergers</a:t>
            </a:r>
          </a:p>
          <a:p>
            <a:pPr lvl="1">
              <a:buFont typeface="Arial" panose="020B0604020202020204" pitchFamily="34" charset="0"/>
              <a:buChar char="•"/>
            </a:pPr>
            <a:r>
              <a:rPr lang="en-US" sz="2200" dirty="0"/>
              <a:t>Enrollment Complaints</a:t>
            </a:r>
          </a:p>
          <a:p>
            <a:pPr lvl="1">
              <a:buFont typeface="Arial" panose="020B0604020202020204" pitchFamily="34" charset="0"/>
              <a:buChar char="•"/>
            </a:pPr>
            <a:r>
              <a:rPr lang="en-US" sz="2200" dirty="0">
                <a:solidFill>
                  <a:srgbClr val="FF0000"/>
                </a:solidFill>
              </a:rPr>
              <a:t>Home Education and Private Tutoring</a:t>
            </a:r>
          </a:p>
          <a:p>
            <a:pPr lvl="1">
              <a:buFont typeface="Arial" panose="020B0604020202020204" pitchFamily="34" charset="0"/>
              <a:buChar char="•"/>
            </a:pPr>
            <a:r>
              <a:rPr lang="en-US" sz="2200" dirty="0"/>
              <a:t>Homebound Education</a:t>
            </a:r>
          </a:p>
          <a:p>
            <a:pPr lvl="1">
              <a:buFont typeface="Arial" panose="020B0604020202020204" pitchFamily="34" charset="0"/>
              <a:buChar char="•"/>
            </a:pPr>
            <a:r>
              <a:rPr lang="en-US" sz="2200" dirty="0"/>
              <a:t>Interscholastic Athletic Opportunities</a:t>
            </a:r>
          </a:p>
          <a:p>
            <a:pPr marL="457200" lvl="1" indent="0">
              <a:buNone/>
            </a:pPr>
            <a:endParaRPr lang="en-US" dirty="0"/>
          </a:p>
        </p:txBody>
      </p:sp>
      <p:sp>
        <p:nvSpPr>
          <p:cNvPr id="6" name="Content Placeholder 5">
            <a:extLst>
              <a:ext uri="{FF2B5EF4-FFF2-40B4-BE49-F238E27FC236}">
                <a16:creationId xmlns:a16="http://schemas.microsoft.com/office/drawing/2014/main" id="{8AF3DAA8-8C35-4FB7-9DF9-524134DB5A96}"/>
              </a:ext>
            </a:extLst>
          </p:cNvPr>
          <p:cNvSpPr>
            <a:spLocks noGrp="1"/>
          </p:cNvSpPr>
          <p:nvPr>
            <p:ph sz="half" idx="2"/>
          </p:nvPr>
        </p:nvSpPr>
        <p:spPr/>
        <p:txBody>
          <a:bodyPr>
            <a:normAutofit/>
          </a:bodyPr>
          <a:lstStyle/>
          <a:p>
            <a:r>
              <a:rPr lang="en-US" sz="2200" dirty="0"/>
              <a:t>Opportunity Scholarship Tax Credit (OSTCP) Program</a:t>
            </a:r>
          </a:p>
          <a:p>
            <a:r>
              <a:rPr lang="en-US" sz="2200" dirty="0"/>
              <a:t>FBI Background Clearances</a:t>
            </a:r>
          </a:p>
          <a:p>
            <a:r>
              <a:rPr lang="en-US" sz="2200" dirty="0"/>
              <a:t>Non-Public and Private Schools</a:t>
            </a:r>
          </a:p>
          <a:p>
            <a:r>
              <a:rPr lang="en-US" sz="2200" dirty="0"/>
              <a:t>Emergency School Closings</a:t>
            </a:r>
          </a:p>
          <a:p>
            <a:r>
              <a:rPr lang="en-US" sz="2200" dirty="0"/>
              <a:t>Work Permits</a:t>
            </a:r>
          </a:p>
          <a:p>
            <a:r>
              <a:rPr lang="en-US" sz="2200" dirty="0"/>
              <a:t>Alteration/Curtailment of Programs</a:t>
            </a:r>
          </a:p>
          <a:p>
            <a:r>
              <a:rPr lang="en-US" sz="2200" dirty="0"/>
              <a:t>Flexible Instructional Days (FID)</a:t>
            </a:r>
          </a:p>
          <a:p>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4</a:t>
            </a:fld>
            <a:endParaRPr lang="en-US" dirty="0"/>
          </a:p>
        </p:txBody>
      </p:sp>
    </p:spTree>
    <p:extLst>
      <p:ext uri="{BB962C8B-B14F-4D97-AF65-F5344CB8AC3E}">
        <p14:creationId xmlns:p14="http://schemas.microsoft.com/office/powerpoint/2010/main" val="213105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592BB-0948-4179-A0BC-5B1518164EF2}"/>
              </a:ext>
            </a:extLst>
          </p:cNvPr>
          <p:cNvSpPr>
            <a:spLocks noGrp="1"/>
          </p:cNvSpPr>
          <p:nvPr>
            <p:ph type="title"/>
          </p:nvPr>
        </p:nvSpPr>
        <p:spPr/>
        <p:txBody>
          <a:bodyPr/>
          <a:lstStyle/>
          <a:p>
            <a:r>
              <a:rPr lang="en-US" dirty="0"/>
              <a:t>School Services Office Contacts</a:t>
            </a:r>
          </a:p>
        </p:txBody>
      </p:sp>
      <p:sp>
        <p:nvSpPr>
          <p:cNvPr id="7" name="Content Placeholder 6">
            <a:extLst>
              <a:ext uri="{FF2B5EF4-FFF2-40B4-BE49-F238E27FC236}">
                <a16:creationId xmlns:a16="http://schemas.microsoft.com/office/drawing/2014/main" id="{840768DF-1EEA-4DF2-BB74-11907CE6CC52}"/>
              </a:ext>
            </a:extLst>
          </p:cNvPr>
          <p:cNvSpPr>
            <a:spLocks noGrp="1"/>
          </p:cNvSpPr>
          <p:nvPr>
            <p:ph idx="1"/>
          </p:nvPr>
        </p:nvSpPr>
        <p:spPr/>
        <p:txBody>
          <a:bodyPr>
            <a:normAutofit fontScale="47500" lnSpcReduction="20000"/>
          </a:bodyPr>
          <a:lstStyle/>
          <a:p>
            <a:pPr marL="0" indent="0">
              <a:lnSpc>
                <a:spcPct val="120000"/>
              </a:lnSpc>
              <a:buNone/>
            </a:pPr>
            <a:endParaRPr lang="en-US" sz="4800" dirty="0"/>
          </a:p>
          <a:p>
            <a:pPr marL="0" indent="0">
              <a:lnSpc>
                <a:spcPct val="120000"/>
              </a:lnSpc>
              <a:buNone/>
            </a:pPr>
            <a:r>
              <a:rPr lang="en-US" sz="9600" dirty="0"/>
              <a:t>Home Education Email:</a:t>
            </a:r>
          </a:p>
          <a:p>
            <a:pPr marL="0" indent="0">
              <a:lnSpc>
                <a:spcPct val="120000"/>
              </a:lnSpc>
              <a:buNone/>
            </a:pPr>
            <a:r>
              <a:rPr lang="en-US" sz="9600" u="sng" dirty="0">
                <a:solidFill>
                  <a:schemeClr val="accent1">
                    <a:lumMod val="75000"/>
                  </a:schemeClr>
                </a:solidFill>
              </a:rPr>
              <a:t>ra-homeeducation@pa.gov</a:t>
            </a:r>
          </a:p>
          <a:p>
            <a:pPr marL="0" indent="0">
              <a:lnSpc>
                <a:spcPct val="120000"/>
              </a:lnSpc>
              <a:buNone/>
            </a:pPr>
            <a:r>
              <a:rPr lang="en-US" sz="5600" dirty="0"/>
              <a:t>	</a:t>
            </a:r>
          </a:p>
          <a:p>
            <a:pPr marL="0" indent="0">
              <a:lnSpc>
                <a:spcPct val="120000"/>
              </a:lnSpc>
              <a:buNone/>
            </a:pPr>
            <a:endParaRPr lang="en-US" sz="4800" dirty="0"/>
          </a:p>
          <a:p>
            <a:pPr marL="0" indent="0">
              <a:lnSpc>
                <a:spcPct val="120000"/>
              </a:lnSpc>
              <a:buNone/>
            </a:pPr>
            <a:endParaRPr lang="en-US" sz="3200" dirty="0"/>
          </a:p>
          <a:p>
            <a:pPr marL="0" indent="0">
              <a:lnSpc>
                <a:spcPct val="120000"/>
              </a:lnSpc>
              <a:buNone/>
            </a:pPr>
            <a:endParaRPr lang="en-US" sz="3200" u="sng" dirty="0">
              <a:solidFill>
                <a:schemeClr val="accent1">
                  <a:lumMod val="75000"/>
                </a:schemeClr>
              </a:solidFill>
            </a:endParaRPr>
          </a:p>
          <a:p>
            <a:pPr marL="0" indent="0">
              <a:lnSpc>
                <a:spcPct val="120000"/>
              </a:lnSpc>
              <a:buNone/>
            </a:pPr>
            <a:endParaRPr lang="en-US" sz="3200" u="sng" dirty="0">
              <a:solidFill>
                <a:schemeClr val="accent1">
                  <a:lumMod val="75000"/>
                </a:schemeClr>
              </a:solidFill>
            </a:endParaRPr>
          </a:p>
          <a:p>
            <a:pPr marL="0" indent="0">
              <a:lnSpc>
                <a:spcPct val="120000"/>
              </a:lnSpc>
              <a:buNone/>
            </a:pPr>
            <a:br>
              <a:rPr lang="en-US" sz="3200" u="sng" dirty="0">
                <a:solidFill>
                  <a:schemeClr val="accent1">
                    <a:lumMod val="75000"/>
                  </a:schemeClr>
                </a:solidFill>
                <a:hlinkClick r:id="rId2">
                  <a:extLst>
                    <a:ext uri="{A12FA001-AC4F-418D-AE19-62706E023703}">
                      <ahyp:hlinkClr xmlns:ahyp="http://schemas.microsoft.com/office/drawing/2018/hyperlinkcolor" val="tx"/>
                    </a:ext>
                  </a:extLst>
                </a:hlinkClick>
              </a:rPr>
            </a:br>
            <a:endParaRPr lang="en-US" sz="3200" u="sng" dirty="0">
              <a:solidFill>
                <a:schemeClr val="accent1">
                  <a:lumMod val="75000"/>
                </a:schemeClr>
              </a:solidFill>
            </a:endParaRPr>
          </a:p>
        </p:txBody>
      </p:sp>
      <p:sp>
        <p:nvSpPr>
          <p:cNvPr id="5" name="Date Placeholder 4">
            <a:extLst>
              <a:ext uri="{FF2B5EF4-FFF2-40B4-BE49-F238E27FC236}">
                <a16:creationId xmlns:a16="http://schemas.microsoft.com/office/drawing/2014/main" id="{48612A3C-F343-47F2-8FE4-4FBC961C830B}"/>
              </a:ext>
            </a:extLst>
          </p:cNvPr>
          <p:cNvSpPr>
            <a:spLocks noGrp="1"/>
          </p:cNvSpPr>
          <p:nvPr>
            <p:ph type="dt" sz="half" idx="10"/>
          </p:nvPr>
        </p:nvSpPr>
        <p:spPr/>
        <p:txBody>
          <a:bodyPr/>
          <a:lstStyle/>
          <a:p>
            <a:fld id="{2886EB9F-620D-4745-B0DC-239369A89773}" type="datetime1">
              <a:rPr lang="en-US" smtClean="0"/>
              <a:t>6/28/2024</a:t>
            </a:fld>
            <a:endParaRPr lang="en-US" dirty="0"/>
          </a:p>
        </p:txBody>
      </p:sp>
      <p:sp>
        <p:nvSpPr>
          <p:cNvPr id="6" name="Slide Number Placeholder 5">
            <a:extLst>
              <a:ext uri="{FF2B5EF4-FFF2-40B4-BE49-F238E27FC236}">
                <a16:creationId xmlns:a16="http://schemas.microsoft.com/office/drawing/2014/main" id="{4C88820F-2FBB-434C-8580-95333F7D7A7D}"/>
              </a:ext>
            </a:extLst>
          </p:cNvPr>
          <p:cNvSpPr>
            <a:spLocks noGrp="1"/>
          </p:cNvSpPr>
          <p:nvPr>
            <p:ph type="sldNum" sz="quarter" idx="12"/>
          </p:nvPr>
        </p:nvSpPr>
        <p:spPr/>
        <p:txBody>
          <a:bodyPr/>
          <a:lstStyle/>
          <a:p>
            <a:fld id="{680C5762-CF65-4775-9966-A58D40CC61B9}" type="slidenum">
              <a:rPr lang="en-US" smtClean="0"/>
              <a:t>5</a:t>
            </a:fld>
            <a:endParaRPr lang="en-US" dirty="0"/>
          </a:p>
        </p:txBody>
      </p:sp>
    </p:spTree>
    <p:extLst>
      <p:ext uri="{BB962C8B-B14F-4D97-AF65-F5344CB8AC3E}">
        <p14:creationId xmlns:p14="http://schemas.microsoft.com/office/powerpoint/2010/main" val="17414373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Education and Private Tutoring</a:t>
            </a:r>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endParaRPr lang="en-US" sz="2800" b="1" u="sng" dirty="0"/>
          </a:p>
          <a:p>
            <a:pPr marL="0" indent="0">
              <a:buNone/>
            </a:pPr>
            <a:endParaRPr lang="en-US" sz="1100" b="1" dirty="0"/>
          </a:p>
          <a:p>
            <a:pPr marL="400050" lvl="1" indent="0">
              <a:buNone/>
            </a:pPr>
            <a:r>
              <a:rPr lang="en-US" i="1" dirty="0"/>
              <a:t>The decision to have a home education program (</a:t>
            </a:r>
            <a:r>
              <a:rPr lang="en-US" i="1" u="sng" dirty="0">
                <a:hlinkClick r:id="rId3"/>
              </a:rPr>
              <a:t>22 Pa. Code § 11.31a</a:t>
            </a:r>
            <a:r>
              <a:rPr lang="en-US" i="1" dirty="0"/>
              <a:t>) or a private tutoring program (</a:t>
            </a:r>
            <a:r>
              <a:rPr lang="en-US" i="1" u="sng" dirty="0">
                <a:hlinkClick r:id="rId3"/>
              </a:rPr>
              <a:t>22 Pa. Code § 11.31(b)(1)</a:t>
            </a:r>
            <a:r>
              <a:rPr lang="en-US" i="1" dirty="0"/>
              <a:t>) is a right; school district approval is not needed to commence either program, however the required documentation must be submitted.</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6</a:t>
            </a:fld>
            <a:endParaRPr lang="en-US" dirty="0"/>
          </a:p>
        </p:txBody>
      </p:sp>
      <p:sp>
        <p:nvSpPr>
          <p:cNvPr id="5" name="Date Placeholder 4"/>
          <p:cNvSpPr>
            <a:spLocks noGrp="1"/>
          </p:cNvSpPr>
          <p:nvPr>
            <p:ph type="dt" sz="half" idx="10"/>
          </p:nvPr>
        </p:nvSpPr>
        <p:spPr/>
        <p:txBody>
          <a:bodyPr/>
          <a:lstStyle/>
          <a:p>
            <a:fld id="{20D57AF2-7F98-445B-850F-DA14E34254B5}" type="datetime1">
              <a:rPr lang="en-US" smtClean="0"/>
              <a:t>6/28/2024</a:t>
            </a:fld>
            <a:endParaRPr lang="en-US" dirty="0"/>
          </a:p>
        </p:txBody>
      </p:sp>
    </p:spTree>
    <p:extLst>
      <p:ext uri="{BB962C8B-B14F-4D97-AF65-F5344CB8AC3E}">
        <p14:creationId xmlns:p14="http://schemas.microsoft.com/office/powerpoint/2010/main" val="3294783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AC152-878E-400B-A209-70B9290CDEB6}"/>
              </a:ext>
            </a:extLst>
          </p:cNvPr>
          <p:cNvSpPr>
            <a:spLocks noGrp="1"/>
          </p:cNvSpPr>
          <p:nvPr>
            <p:ph type="title"/>
          </p:nvPr>
        </p:nvSpPr>
        <p:spPr/>
        <p:txBody>
          <a:bodyPr/>
          <a:lstStyle/>
          <a:p>
            <a:r>
              <a:rPr lang="en-US" dirty="0"/>
              <a:t>Home Schooling v. Private Tutoring</a:t>
            </a:r>
          </a:p>
        </p:txBody>
      </p:sp>
      <p:sp>
        <p:nvSpPr>
          <p:cNvPr id="6" name="Text Placeholder 5">
            <a:extLst>
              <a:ext uri="{FF2B5EF4-FFF2-40B4-BE49-F238E27FC236}">
                <a16:creationId xmlns:a16="http://schemas.microsoft.com/office/drawing/2014/main" id="{279FB07E-2183-48C4-891E-95C8BBEC8C84}"/>
              </a:ext>
            </a:extLst>
          </p:cNvPr>
          <p:cNvSpPr>
            <a:spLocks noGrp="1"/>
          </p:cNvSpPr>
          <p:nvPr>
            <p:ph type="body" idx="1"/>
          </p:nvPr>
        </p:nvSpPr>
        <p:spPr/>
        <p:txBody>
          <a:bodyPr/>
          <a:lstStyle/>
          <a:p>
            <a:r>
              <a:rPr lang="en-US" dirty="0"/>
              <a:t>Home Schooling</a:t>
            </a:r>
          </a:p>
        </p:txBody>
      </p:sp>
      <p:sp>
        <p:nvSpPr>
          <p:cNvPr id="7" name="Content Placeholder 6">
            <a:extLst>
              <a:ext uri="{FF2B5EF4-FFF2-40B4-BE49-F238E27FC236}">
                <a16:creationId xmlns:a16="http://schemas.microsoft.com/office/drawing/2014/main" id="{AEF06437-4A04-42A3-811A-0893EB1210A7}"/>
              </a:ext>
            </a:extLst>
          </p:cNvPr>
          <p:cNvSpPr>
            <a:spLocks noGrp="1"/>
          </p:cNvSpPr>
          <p:nvPr>
            <p:ph sz="half" idx="2"/>
          </p:nvPr>
        </p:nvSpPr>
        <p:spPr/>
        <p:txBody>
          <a:bodyPr>
            <a:normAutofit fontScale="85000" lnSpcReduction="20000"/>
          </a:bodyPr>
          <a:lstStyle/>
          <a:p>
            <a:r>
              <a:rPr lang="en-US" dirty="0"/>
              <a:t>Notarized affidavit or unsworn declaration and other documents required</a:t>
            </a:r>
          </a:p>
          <a:p>
            <a:r>
              <a:rPr lang="en-US" dirty="0"/>
              <a:t>Evaluation required</a:t>
            </a:r>
          </a:p>
          <a:p>
            <a:r>
              <a:rPr lang="en-US" dirty="0"/>
              <a:t>State-recognized diploma available</a:t>
            </a:r>
          </a:p>
          <a:p>
            <a:r>
              <a:rPr lang="en-US" dirty="0"/>
              <a:t>Right to borrow textbooks and other curricular materials</a:t>
            </a:r>
          </a:p>
          <a:p>
            <a:r>
              <a:rPr lang="en-US" dirty="0"/>
              <a:t>Right to participate in extracurricular activities</a:t>
            </a:r>
          </a:p>
          <a:p>
            <a:r>
              <a:rPr lang="en-US" dirty="0"/>
              <a:t>Dual enrollment possible</a:t>
            </a:r>
          </a:p>
          <a:p>
            <a:r>
              <a:rPr lang="en-US" dirty="0"/>
              <a:t>Home school supervisor needs a high school diploma or its equivalent</a:t>
            </a:r>
          </a:p>
        </p:txBody>
      </p:sp>
      <p:sp>
        <p:nvSpPr>
          <p:cNvPr id="8" name="Text Placeholder 7">
            <a:extLst>
              <a:ext uri="{FF2B5EF4-FFF2-40B4-BE49-F238E27FC236}">
                <a16:creationId xmlns:a16="http://schemas.microsoft.com/office/drawing/2014/main" id="{077A04DB-5CE5-4705-81EC-87E11262A431}"/>
              </a:ext>
            </a:extLst>
          </p:cNvPr>
          <p:cNvSpPr>
            <a:spLocks noGrp="1"/>
          </p:cNvSpPr>
          <p:nvPr>
            <p:ph type="body" sz="quarter" idx="3"/>
          </p:nvPr>
        </p:nvSpPr>
        <p:spPr/>
        <p:txBody>
          <a:bodyPr/>
          <a:lstStyle/>
          <a:p>
            <a:r>
              <a:rPr lang="en-US" dirty="0"/>
              <a:t>Private Tutoring</a:t>
            </a:r>
          </a:p>
        </p:txBody>
      </p:sp>
      <p:sp>
        <p:nvSpPr>
          <p:cNvPr id="9" name="Content Placeholder 8">
            <a:extLst>
              <a:ext uri="{FF2B5EF4-FFF2-40B4-BE49-F238E27FC236}">
                <a16:creationId xmlns:a16="http://schemas.microsoft.com/office/drawing/2014/main" id="{63FBA1E0-C0FF-473E-A36B-2D19E60CDA0A}"/>
              </a:ext>
            </a:extLst>
          </p:cNvPr>
          <p:cNvSpPr>
            <a:spLocks noGrp="1"/>
          </p:cNvSpPr>
          <p:nvPr>
            <p:ph sz="quarter" idx="4"/>
          </p:nvPr>
        </p:nvSpPr>
        <p:spPr/>
        <p:txBody>
          <a:bodyPr>
            <a:normAutofit fontScale="85000" lnSpcReduction="20000"/>
          </a:bodyPr>
          <a:lstStyle/>
          <a:p>
            <a:r>
              <a:rPr lang="en-US" dirty="0"/>
              <a:t>In place of affidavit, reporting by tutor and assurances by parent that the laws are being met </a:t>
            </a:r>
          </a:p>
          <a:p>
            <a:r>
              <a:rPr lang="en-US" dirty="0"/>
              <a:t>No evaluation required</a:t>
            </a:r>
          </a:p>
          <a:p>
            <a:r>
              <a:rPr lang="en-US" dirty="0"/>
              <a:t>No direct route to a state recognized diploma</a:t>
            </a:r>
          </a:p>
          <a:p>
            <a:r>
              <a:rPr lang="en-US" dirty="0"/>
              <a:t>Dual enrollment possible at the discretion of the school district</a:t>
            </a:r>
          </a:p>
          <a:p>
            <a:r>
              <a:rPr lang="en-US" dirty="0"/>
              <a:t>Private tutor must be a PA certified teacher and have acceptable FBI background clearances</a:t>
            </a:r>
          </a:p>
          <a:p>
            <a:pPr marL="0" indent="0">
              <a:buNone/>
            </a:pPr>
            <a:endParaRPr lang="en-US" dirty="0"/>
          </a:p>
        </p:txBody>
      </p:sp>
      <p:sp>
        <p:nvSpPr>
          <p:cNvPr id="4" name="Date Placeholder 3">
            <a:extLst>
              <a:ext uri="{FF2B5EF4-FFF2-40B4-BE49-F238E27FC236}">
                <a16:creationId xmlns:a16="http://schemas.microsoft.com/office/drawing/2014/main" id="{FA690570-FE54-4C85-8C16-21B46253AA58}"/>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3847B2AC-2E28-4E91-AC70-23BAA208DF9F}"/>
              </a:ext>
            </a:extLst>
          </p:cNvPr>
          <p:cNvSpPr>
            <a:spLocks noGrp="1"/>
          </p:cNvSpPr>
          <p:nvPr>
            <p:ph type="sldNum" sz="quarter" idx="12"/>
          </p:nvPr>
        </p:nvSpPr>
        <p:spPr/>
        <p:txBody>
          <a:bodyPr/>
          <a:lstStyle/>
          <a:p>
            <a:fld id="{680C5762-CF65-4775-9966-A58D40CC61B9}" type="slidenum">
              <a:rPr lang="en-US" smtClean="0"/>
              <a:t>7</a:t>
            </a:fld>
            <a:endParaRPr lang="en-US" dirty="0"/>
          </a:p>
        </p:txBody>
      </p:sp>
    </p:spTree>
    <p:extLst>
      <p:ext uri="{BB962C8B-B14F-4D97-AF65-F5344CB8AC3E}">
        <p14:creationId xmlns:p14="http://schemas.microsoft.com/office/powerpoint/2010/main" val="25119524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B5D5-8249-4AEC-B21C-DD64187EB227}"/>
              </a:ext>
            </a:extLst>
          </p:cNvPr>
          <p:cNvSpPr>
            <a:spLocks noGrp="1"/>
          </p:cNvSpPr>
          <p:nvPr>
            <p:ph type="title"/>
          </p:nvPr>
        </p:nvSpPr>
        <p:spPr/>
        <p:txBody>
          <a:bodyPr>
            <a:normAutofit/>
          </a:bodyPr>
          <a:lstStyle/>
          <a:p>
            <a:r>
              <a:rPr lang="en-US" dirty="0"/>
              <a:t>Home Education/Private Tutoring Reporting</a:t>
            </a:r>
          </a:p>
        </p:txBody>
      </p:sp>
      <p:sp>
        <p:nvSpPr>
          <p:cNvPr id="3" name="Content Placeholder 2">
            <a:extLst>
              <a:ext uri="{FF2B5EF4-FFF2-40B4-BE49-F238E27FC236}">
                <a16:creationId xmlns:a16="http://schemas.microsoft.com/office/drawing/2014/main" id="{C5CEB483-5A69-46EE-899E-A86395F49535}"/>
              </a:ext>
            </a:extLst>
          </p:cNvPr>
          <p:cNvSpPr>
            <a:spLocks noGrp="1"/>
          </p:cNvSpPr>
          <p:nvPr>
            <p:ph idx="1"/>
          </p:nvPr>
        </p:nvSpPr>
        <p:spPr/>
        <p:txBody>
          <a:bodyPr>
            <a:normAutofit/>
          </a:bodyPr>
          <a:lstStyle/>
          <a:p>
            <a:r>
              <a:rPr lang="en-US" b="1" dirty="0"/>
              <a:t>School districts </a:t>
            </a:r>
            <a:r>
              <a:rPr lang="en-US" dirty="0"/>
              <a:t>must provide PDE with data on the number of home schooled and privately tutored students, along with information on cyber programs. </a:t>
            </a:r>
          </a:p>
          <a:p>
            <a:r>
              <a:rPr lang="en-US" dirty="0"/>
              <a:t>The 2023-24 SY data window will close 10/25/24.</a:t>
            </a:r>
          </a:p>
          <a:p>
            <a:r>
              <a:rPr lang="en-US" dirty="0"/>
              <a:t>PDE does maintain any home school student records, only annual counts. </a:t>
            </a:r>
          </a:p>
          <a:p>
            <a:pPr marL="0" indent="0">
              <a:buNone/>
            </a:pPr>
            <a:endParaRPr lang="en-US" dirty="0"/>
          </a:p>
          <a:p>
            <a:endParaRPr lang="en-US" dirty="0"/>
          </a:p>
          <a:p>
            <a:endParaRPr lang="en-US" dirty="0">
              <a:highlight>
                <a:srgbClr val="FFFF00"/>
              </a:highlight>
            </a:endParaRPr>
          </a:p>
          <a:p>
            <a:endParaRPr lang="en-US" dirty="0"/>
          </a:p>
        </p:txBody>
      </p:sp>
      <p:sp>
        <p:nvSpPr>
          <p:cNvPr id="4" name="Date Placeholder 3">
            <a:extLst>
              <a:ext uri="{FF2B5EF4-FFF2-40B4-BE49-F238E27FC236}">
                <a16:creationId xmlns:a16="http://schemas.microsoft.com/office/drawing/2014/main" id="{F6964422-354E-4AAB-9466-BEB259769C23}"/>
              </a:ext>
            </a:extLst>
          </p:cNvPr>
          <p:cNvSpPr>
            <a:spLocks noGrp="1"/>
          </p:cNvSpPr>
          <p:nvPr>
            <p:ph type="dt" sz="half" idx="10"/>
          </p:nvPr>
        </p:nvSpPr>
        <p:spPr/>
        <p:txBody>
          <a:bodyPr/>
          <a:lstStyle/>
          <a:p>
            <a:fld id="{ED0CF1AE-9D07-4FAF-9EEC-B15CCCFC2843}" type="datetime1">
              <a:rPr lang="en-US" smtClean="0"/>
              <a:t>6/28/2024</a:t>
            </a:fld>
            <a:endParaRPr lang="en-US" dirty="0"/>
          </a:p>
        </p:txBody>
      </p:sp>
      <p:sp>
        <p:nvSpPr>
          <p:cNvPr id="5" name="Slide Number Placeholder 4">
            <a:extLst>
              <a:ext uri="{FF2B5EF4-FFF2-40B4-BE49-F238E27FC236}">
                <a16:creationId xmlns:a16="http://schemas.microsoft.com/office/drawing/2014/main" id="{359CC5BE-1047-4589-99F9-0B543F66156F}"/>
              </a:ext>
            </a:extLst>
          </p:cNvPr>
          <p:cNvSpPr>
            <a:spLocks noGrp="1"/>
          </p:cNvSpPr>
          <p:nvPr>
            <p:ph type="sldNum" sz="quarter" idx="12"/>
          </p:nvPr>
        </p:nvSpPr>
        <p:spPr/>
        <p:txBody>
          <a:bodyPr/>
          <a:lstStyle/>
          <a:p>
            <a:fld id="{680C5762-CF65-4775-9966-A58D40CC61B9}" type="slidenum">
              <a:rPr lang="en-US" smtClean="0"/>
              <a:t>8</a:t>
            </a:fld>
            <a:endParaRPr lang="en-US" dirty="0"/>
          </a:p>
        </p:txBody>
      </p:sp>
    </p:spTree>
    <p:extLst>
      <p:ext uri="{BB962C8B-B14F-4D97-AF65-F5344CB8AC3E}">
        <p14:creationId xmlns:p14="http://schemas.microsoft.com/office/powerpoint/2010/main" val="2761927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85FE5-FB75-4E23-8EE5-E690070223E5}"/>
              </a:ext>
            </a:extLst>
          </p:cNvPr>
          <p:cNvSpPr>
            <a:spLocks noGrp="1"/>
          </p:cNvSpPr>
          <p:nvPr>
            <p:ph type="title"/>
          </p:nvPr>
        </p:nvSpPr>
        <p:spPr>
          <a:xfrm>
            <a:off x="609600" y="300361"/>
            <a:ext cx="8229600" cy="1066800"/>
          </a:xfrm>
        </p:spPr>
        <p:txBody>
          <a:bodyPr>
            <a:normAutofit/>
          </a:bodyPr>
          <a:lstStyle/>
          <a:p>
            <a:r>
              <a:rPr lang="en-US" dirty="0"/>
              <a:t>Home School Enrollment – Ages 5-21</a:t>
            </a:r>
          </a:p>
        </p:txBody>
      </p:sp>
      <p:sp>
        <p:nvSpPr>
          <p:cNvPr id="4" name="Date Placeholder 3">
            <a:extLst>
              <a:ext uri="{FF2B5EF4-FFF2-40B4-BE49-F238E27FC236}">
                <a16:creationId xmlns:a16="http://schemas.microsoft.com/office/drawing/2014/main" id="{C07FA394-64FF-4BD2-A27D-B52527B05DB7}"/>
              </a:ext>
            </a:extLst>
          </p:cNvPr>
          <p:cNvSpPr>
            <a:spLocks noGrp="1"/>
          </p:cNvSpPr>
          <p:nvPr>
            <p:ph type="dt" sz="half" idx="10"/>
          </p:nvPr>
        </p:nvSpPr>
        <p:spPr>
          <a:xfrm>
            <a:off x="155359" y="1577328"/>
            <a:ext cx="8686800" cy="304800"/>
          </a:xfrm>
        </p:spPr>
        <p:txBody>
          <a:bodyPr/>
          <a:lstStyle/>
          <a:p>
            <a:pPr algn="ctr"/>
            <a:r>
              <a:rPr lang="en-US" sz="1800" b="1" dirty="0">
                <a:solidFill>
                  <a:schemeClr val="tx1"/>
                </a:solidFill>
                <a:latin typeface="Arial" panose="020B0604020202020204" pitchFamily="34" charset="0"/>
                <a:cs typeface="Arial" panose="020B0604020202020204" pitchFamily="34" charset="0"/>
              </a:rPr>
              <a:t>Home school students statewide increased 61%, from 2018-19 to 2022-23</a:t>
            </a:r>
            <a:r>
              <a:rPr lang="en-US" sz="2000" b="1" dirty="0">
                <a:solidFill>
                  <a:schemeClr val="tx1"/>
                </a:solidFill>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825FF077-2337-4DFE-9B0E-C3AB4D52D8A8}"/>
              </a:ext>
            </a:extLst>
          </p:cNvPr>
          <p:cNvSpPr>
            <a:spLocks noGrp="1"/>
          </p:cNvSpPr>
          <p:nvPr>
            <p:ph type="sldNum" sz="quarter" idx="12"/>
          </p:nvPr>
        </p:nvSpPr>
        <p:spPr/>
        <p:txBody>
          <a:bodyPr/>
          <a:lstStyle/>
          <a:p>
            <a:fld id="{680C5762-CF65-4775-9966-A58D40CC61B9}" type="slidenum">
              <a:rPr lang="en-US" smtClean="0"/>
              <a:t>9</a:t>
            </a:fld>
            <a:endParaRPr lang="en-US" dirty="0"/>
          </a:p>
        </p:txBody>
      </p:sp>
      <p:graphicFrame>
        <p:nvGraphicFramePr>
          <p:cNvPr id="6" name="Content Placeholder 7">
            <a:extLst>
              <a:ext uri="{FF2B5EF4-FFF2-40B4-BE49-F238E27FC236}">
                <a16:creationId xmlns:a16="http://schemas.microsoft.com/office/drawing/2014/main" id="{09DD80C7-6EB8-49D0-BFAB-63B460ACF828}"/>
              </a:ext>
            </a:extLst>
          </p:cNvPr>
          <p:cNvGraphicFramePr>
            <a:graphicFrameLocks noGrp="1"/>
          </p:cNvGraphicFramePr>
          <p:nvPr>
            <p:ph idx="1"/>
          </p:nvPr>
        </p:nvGraphicFramePr>
        <p:xfrm>
          <a:off x="1371600" y="2066278"/>
          <a:ext cx="6858000" cy="3801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4372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3adb215-f6d8-4152-a06f-31410195f4bb">
      <Terms xmlns="http://schemas.microsoft.com/office/infopath/2007/PartnerControls"/>
    </lcf76f155ced4ddcb4097134ff3c332f>
    <TaxCatchAll xmlns="6d2448b8-b219-4ed2-9faf-3d66d68ba90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5D04CA580636741AC8691F9498E21B9" ma:contentTypeVersion="19" ma:contentTypeDescription="Create a new document." ma:contentTypeScope="" ma:versionID="e4ae722fc480a9cdcf59869360fd898d">
  <xsd:schema xmlns:xsd="http://www.w3.org/2001/XMLSchema" xmlns:xs="http://www.w3.org/2001/XMLSchema" xmlns:p="http://schemas.microsoft.com/office/2006/metadata/properties" xmlns:ns2="03adb215-f6d8-4152-a06f-31410195f4bb" xmlns:ns3="6d2448b8-b219-4ed2-9faf-3d66d68ba90e" targetNamespace="http://schemas.microsoft.com/office/2006/metadata/properties" ma:root="true" ma:fieldsID="59fb53b0be6d003c4d00e5f46ea18177" ns2:_="" ns3:_="">
    <xsd:import namespace="03adb215-f6d8-4152-a06f-31410195f4bb"/>
    <xsd:import namespace="6d2448b8-b219-4ed2-9faf-3d66d68ba90e"/>
    <xsd:element name="properties">
      <xsd:complexType>
        <xsd:sequence>
          <xsd:element name="documentManagement">
            <xsd:complexType>
              <xsd:all>
                <xsd:element ref="ns2:MediaServiceMetadata" minOccurs="0"/>
                <xsd:element ref="ns2:MediaServiceFastMetadata" minOccurs="0"/>
                <xsd:element ref="ns3:TaxCatchAll" minOccurs="0"/>
                <xsd:element ref="ns2:MediaServiceOCR" minOccurs="0"/>
                <xsd:element ref="ns2:MediaServiceGenerationTime" minOccurs="0"/>
                <xsd:element ref="ns2:MediaServiceEventHashCode" minOccurs="0"/>
                <xsd:element ref="ns2:lcf76f155ced4ddcb4097134ff3c332f" minOccurs="0"/>
                <xsd:element ref="ns2:MediaServiceDateTaken"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adb215-f6d8-4152-a06f-31410195f4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3380fc7-fa52-4f73-84dd-cd41989e36df"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2448b8-b219-4ed2-9faf-3d66d68ba90e"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48ed005-c680-447a-ab75-b5a5a6feef6b}" ma:internalName="TaxCatchAll" ma:showField="CatchAllData" ma:web="6d2448b8-b219-4ed2-9faf-3d66d68ba90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8F2FE8-F28D-47BF-8447-4D31797990BD}">
  <ds:schemaRefs>
    <ds:schemaRef ds:uri="http://schemas.microsoft.com/office/2006/metadata/properties"/>
    <ds:schemaRef ds:uri="http://schemas.microsoft.com/office/infopath/2007/PartnerControls"/>
    <ds:schemaRef ds:uri="03adb215-f6d8-4152-a06f-31410195f4bb"/>
    <ds:schemaRef ds:uri="6d2448b8-b219-4ed2-9faf-3d66d68ba90e"/>
  </ds:schemaRefs>
</ds:datastoreItem>
</file>

<file path=customXml/itemProps2.xml><?xml version="1.0" encoding="utf-8"?>
<ds:datastoreItem xmlns:ds="http://schemas.openxmlformats.org/officeDocument/2006/customXml" ds:itemID="{8EBC6524-C9CA-4A25-A0A7-88FF255628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adb215-f6d8-4152-a06f-31410195f4bb"/>
    <ds:schemaRef ds:uri="6d2448b8-b219-4ed2-9faf-3d66d68ba9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747B2C-36FD-42FA-8105-49A4CF1C39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3094</TotalTime>
  <Words>3199</Words>
  <Application>Microsoft Office PowerPoint</Application>
  <PresentationFormat>On-screen Show (4:3)</PresentationFormat>
  <Paragraphs>442</Paragraphs>
  <Slides>30</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The Latest News on  Home Schooling in PA</vt:lpstr>
      <vt:lpstr>Today’s Topics</vt:lpstr>
      <vt:lpstr>School Services Office (SSO)</vt:lpstr>
      <vt:lpstr>The School Services Office Addresses: </vt:lpstr>
      <vt:lpstr>School Services Office Contacts</vt:lpstr>
      <vt:lpstr>Home Education and Private Tutoring</vt:lpstr>
      <vt:lpstr>Home Schooling v. Private Tutoring</vt:lpstr>
      <vt:lpstr>Home Education/Private Tutoring Reporting</vt:lpstr>
      <vt:lpstr>Home School Enrollment – Ages 5-21</vt:lpstr>
      <vt:lpstr>Home School Students – By Age </vt:lpstr>
      <vt:lpstr>Top PA Home School Student Counties </vt:lpstr>
      <vt:lpstr>Privately Tutored Enrollment – Age 5-21 </vt:lpstr>
      <vt:lpstr>School Sponsored Cyber Programs </vt:lpstr>
      <vt:lpstr>Discussion Topics</vt:lpstr>
      <vt:lpstr>Home Education and Private Tutoring</vt:lpstr>
      <vt:lpstr>Home Education Documents - Beginning</vt:lpstr>
      <vt:lpstr>Home Education Documents</vt:lpstr>
      <vt:lpstr>Home Education Documents - Beginning</vt:lpstr>
      <vt:lpstr>Home Education Documents – Year End</vt:lpstr>
      <vt:lpstr>Assessments/Nationally Normed Tests</vt:lpstr>
      <vt:lpstr>Assessments/Nationally Normed Tests</vt:lpstr>
      <vt:lpstr>Assessments/Nationally Normed Tests</vt:lpstr>
      <vt:lpstr>Academic Courses and CTE programs</vt:lpstr>
      <vt:lpstr>Academic Courses and CTE Programs</vt:lpstr>
      <vt:lpstr>Special Education Services</vt:lpstr>
      <vt:lpstr>Home Education 12th Year/Final Report</vt:lpstr>
      <vt:lpstr>Home Education Diplomas</vt:lpstr>
      <vt:lpstr>Resources</vt:lpstr>
      <vt:lpstr>Home Education and Private Tutoring </vt:lpstr>
      <vt:lpstr>Contact/Mission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Flexible Instructional Days Programs and Home Education and Private Tutoring Reporting</dc:title>
  <dc:creator>Dubbs, Thomas</dc:creator>
  <cp:lastModifiedBy>Dubbs, Thomas</cp:lastModifiedBy>
  <cp:revision>89</cp:revision>
  <cp:lastPrinted>2019-11-05T19:58:16Z</cp:lastPrinted>
  <dcterms:created xsi:type="dcterms:W3CDTF">2019-10-22T14:44:27Z</dcterms:created>
  <dcterms:modified xsi:type="dcterms:W3CDTF">2024-06-28T19:59:17Z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0x01010005D04CA580636741AC8691F9498E21B9</vt:lpwstr>
  </property>
  <property fmtid="{D5CDD505-2E9C-101B-9397-08002B2CF9AE}" pid="3" name="MediaServiceImageTags">
    <vt:lpwstr/>
  </property>
</Properties>
</file>